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7"/>
  </p:notesMasterIdLst>
  <p:handoutMasterIdLst>
    <p:handoutMasterId r:id="rId28"/>
  </p:handoutMasterIdLst>
  <p:sldIdLst>
    <p:sldId id="257" r:id="rId2"/>
    <p:sldId id="258" r:id="rId3"/>
    <p:sldId id="260" r:id="rId4"/>
    <p:sldId id="261" r:id="rId5"/>
    <p:sldId id="262" r:id="rId6"/>
    <p:sldId id="264" r:id="rId7"/>
    <p:sldId id="265" r:id="rId8"/>
    <p:sldId id="294" r:id="rId9"/>
    <p:sldId id="291" r:id="rId10"/>
    <p:sldId id="266" r:id="rId11"/>
    <p:sldId id="267" r:id="rId12"/>
    <p:sldId id="280" r:id="rId13"/>
    <p:sldId id="283" r:id="rId14"/>
    <p:sldId id="285" r:id="rId15"/>
    <p:sldId id="289" r:id="rId16"/>
    <p:sldId id="288" r:id="rId17"/>
    <p:sldId id="295" r:id="rId18"/>
    <p:sldId id="286" r:id="rId19"/>
    <p:sldId id="278" r:id="rId20"/>
    <p:sldId id="292" r:id="rId21"/>
    <p:sldId id="293" r:id="rId22"/>
    <p:sldId id="279" r:id="rId23"/>
    <p:sldId id="290" r:id="rId24"/>
    <p:sldId id="296" r:id="rId25"/>
    <p:sldId id="287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FFA27C-7CF5-4DF9-AE14-21E25D3420E6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F60413-074D-43E8-B632-D62CEEB9B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03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47C175-CB04-44F1-9A94-BEEA826758CD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E16563-3241-430B-9038-55E7F79F6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91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302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9282" indent="-280493" defTabSz="930302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21972" indent="-224394" defTabSz="930302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70761" indent="-224394" defTabSz="930302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19549" indent="-224394" defTabSz="930302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68338" indent="-224394" defTabSz="93030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17127" indent="-224394" defTabSz="93030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65916" indent="-224394" defTabSz="93030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14704" indent="-224394" defTabSz="93030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6C84440-988A-400C-8943-A70254A25BF8}" type="slidenum">
              <a:rPr lang="en-US" sz="1200">
                <a:latin typeface="Arial" charset="0"/>
              </a:rPr>
              <a:pPr eaLnBrk="1" hangingPunct="1"/>
              <a:t>1</a:t>
            </a:fld>
            <a:endParaRPr lang="en-US" sz="1200" dirty="0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16563-3241-430B-9038-55E7F79F62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608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16563-3241-430B-9038-55E7F79F62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608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16563-3241-430B-9038-55E7F79F62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26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Scroll down to bottom and click on “focus group”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16563-3241-430B-9038-55E7F79F62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26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35B869-D635-40D1-AB47-54CCB923305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1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5105400" y="6510528"/>
            <a:ext cx="2895600" cy="329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510528"/>
            <a:ext cx="6096000" cy="32918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510528"/>
            <a:ext cx="685800" cy="329184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5105400" y="6510528"/>
            <a:ext cx="2895600" cy="329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510528"/>
            <a:ext cx="6096000" cy="32918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510528"/>
            <a:ext cx="685800" cy="329184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200275"/>
          </a:xfrm>
        </p:spPr>
        <p:txBody>
          <a:bodyPr anchor="b">
            <a:normAutofit/>
          </a:bodyPr>
          <a:lstStyle>
            <a:lvl1pPr algn="ctr">
              <a:defRPr sz="48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6362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608832"/>
            <a:ext cx="7848600" cy="1588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05400" y="6514416"/>
            <a:ext cx="2895600" cy="329184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514416"/>
            <a:ext cx="5257800" cy="329184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514416"/>
            <a:ext cx="685800" cy="329184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5105400" y="6510528"/>
            <a:ext cx="2895600" cy="329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510528"/>
            <a:ext cx="6096000" cy="32918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510528"/>
            <a:ext cx="685800" cy="329184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5105400" y="6510528"/>
            <a:ext cx="2895600" cy="329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510528"/>
            <a:ext cx="6096000" cy="32918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510528"/>
            <a:ext cx="685800" cy="329184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459240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05400" y="651052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510528"/>
            <a:ext cx="60960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0528"/>
            <a:ext cx="685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001C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792288" cy="31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25400">
            <a:solidFill>
              <a:srgbClr val="A6907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800" dirty="0" smtClean="0"/>
              <a:t>Introduction to</a:t>
            </a:r>
            <a:br>
              <a:rPr lang="en-US" sz="4800" dirty="0" smtClean="0"/>
            </a:br>
            <a:r>
              <a:rPr lang="en-US" sz="4800" dirty="0" smtClean="0"/>
              <a:t>MBA Course Preregistration</a:t>
            </a:r>
            <a:endParaRPr lang="en-US" sz="4800" dirty="0" smtClean="0">
              <a:latin typeface="Arial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dirty="0" smtClean="0">
                <a:latin typeface="Arial Black" pitchFamily="34" charset="0"/>
              </a:rPr>
              <a:t>Marriott School of Management</a:t>
            </a:r>
          </a:p>
          <a:p>
            <a:pPr algn="ctr" eaLnBrk="1" hangingPunct="1">
              <a:spcBef>
                <a:spcPct val="0"/>
              </a:spcBef>
            </a:pPr>
            <a:r>
              <a:rPr lang="en-US" dirty="0" smtClean="0">
                <a:latin typeface="Arial Black" pitchFamily="34" charset="0"/>
              </a:rPr>
              <a:t>Brigham Young University</a:t>
            </a:r>
          </a:p>
          <a:p>
            <a:pPr algn="ctr" eaLnBrk="1" hangingPunct="1">
              <a:spcBef>
                <a:spcPct val="0"/>
              </a:spcBef>
            </a:pPr>
            <a:endParaRPr lang="en-US" sz="1200" i="1" dirty="0" smtClean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sz="1200" i="1" dirty="0" smtClean="0">
                <a:latin typeface="Arial" charset="0"/>
              </a:rPr>
              <a:t>rev. 3/12/2012, 10/13/2011</a:t>
            </a:r>
          </a:p>
          <a:p>
            <a:pPr algn="ctr" eaLnBrk="1" hangingPunct="1">
              <a:spcBef>
                <a:spcPct val="0"/>
              </a:spcBef>
            </a:pPr>
            <a:endParaRPr lang="en-US" sz="1200" dirty="0" smtClean="0">
              <a:latin typeface="Arial" charset="0"/>
            </a:endParaRPr>
          </a:p>
        </p:txBody>
      </p:sp>
      <p:sp>
        <p:nvSpPr>
          <p:cNvPr id="3076" name="Rectangle 11"/>
          <p:cNvSpPr txBox="1">
            <a:spLocks noGrp="1" noChangeArrowheads="1"/>
          </p:cNvSpPr>
          <p:nvPr/>
        </p:nvSpPr>
        <p:spPr bwMode="auto">
          <a:xfrm>
            <a:off x="4724400" y="6600825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fld id="{DBD67896-15E9-4330-BDA4-AAEBB38469A1}" type="slidenum">
              <a:rPr lang="en-US" sz="900">
                <a:solidFill>
                  <a:schemeClr val="bg1"/>
                </a:solidFill>
                <a:latin typeface="Arial" charset="0"/>
              </a:rPr>
              <a:pPr algn="ctr" eaLnBrk="1" hangingPunct="1"/>
              <a:t>1</a:t>
            </a:fld>
            <a:endParaRPr lang="en-US" sz="9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4800600" cy="49530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These are the electives:</a:t>
            </a:r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Ann wants these classes: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sz="1600" dirty="0" smtClean="0"/>
          </a:p>
          <a:p>
            <a:pPr marL="0" indent="0" algn="r">
              <a:buNone/>
            </a:pPr>
            <a:r>
              <a:rPr lang="en-US" dirty="0" smtClean="0"/>
              <a:t>Bob wants these classes: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322568"/>
              </p:ext>
            </p:extLst>
          </p:nvPr>
        </p:nvGraphicFramePr>
        <p:xfrm>
          <a:off x="5545667" y="3124200"/>
          <a:ext cx="352213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1193800"/>
                <a:gridCol w="1134533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80359"/>
              </p:ext>
            </p:extLst>
          </p:nvPr>
        </p:nvGraphicFramePr>
        <p:xfrm>
          <a:off x="5562600" y="4724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531307"/>
              </p:ext>
            </p:extLst>
          </p:nvPr>
        </p:nvGraphicFramePr>
        <p:xfrm>
          <a:off x="6248400" y="14478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59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#1</a:t>
            </a:r>
            <a:endParaRPr lang="en-US" dirty="0" smtClean="0"/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rounds of </a:t>
            </a:r>
            <a:r>
              <a:rPr lang="en-US" dirty="0" smtClean="0"/>
              <a:t>preregistration</a:t>
            </a:r>
            <a:r>
              <a:rPr lang="en-US" dirty="0" smtClean="0"/>
              <a:t>…</a:t>
            </a:r>
          </a:p>
          <a:p>
            <a:pPr marL="971550" lvl="1" indent="-5715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Round 1</a:t>
            </a:r>
          </a:p>
          <a:p>
            <a:pPr marL="800100" lvl="2" indent="0">
              <a:buNone/>
            </a:pPr>
            <a:r>
              <a:rPr lang="en-US" sz="2800" dirty="0" smtClean="0"/>
              <a:t>Ann gets in MBA 101</a:t>
            </a:r>
          </a:p>
          <a:p>
            <a:pPr marL="800100" lvl="2" indent="0">
              <a:buNone/>
            </a:pPr>
            <a:r>
              <a:rPr lang="en-US" sz="2800" dirty="0" smtClean="0"/>
              <a:t>Bob gets in MBA 102</a:t>
            </a:r>
          </a:p>
          <a:p>
            <a:pPr marL="971550" lvl="1" indent="-571500">
              <a:buFont typeface="Arial" pitchFamily="34" charset="0"/>
              <a:buChar char="•"/>
            </a:pPr>
            <a:endParaRPr lang="en-US" sz="2800" dirty="0" smtClean="0"/>
          </a:p>
          <a:p>
            <a:pPr marL="971550" lvl="1" indent="-5715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C000"/>
                </a:solidFill>
              </a:rPr>
              <a:t>Round 2</a:t>
            </a:r>
          </a:p>
          <a:p>
            <a:pPr marL="800100" lvl="2" indent="0">
              <a:buNone/>
            </a:pPr>
            <a:r>
              <a:rPr lang="en-US" sz="2800" dirty="0" smtClean="0"/>
              <a:t>Ann gets in MBA 102</a:t>
            </a:r>
          </a:p>
          <a:p>
            <a:pPr marL="800100" lvl="2" indent="0">
              <a:buNone/>
            </a:pPr>
            <a:r>
              <a:rPr lang="en-US" sz="2800" dirty="0" smtClean="0"/>
              <a:t>Bob gets in MBA 101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840776"/>
              </p:ext>
            </p:extLst>
          </p:nvPr>
        </p:nvGraphicFramePr>
        <p:xfrm>
          <a:off x="5545667" y="3124200"/>
          <a:ext cx="352213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1193800"/>
                <a:gridCol w="1134533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624972"/>
              </p:ext>
            </p:extLst>
          </p:nvPr>
        </p:nvGraphicFramePr>
        <p:xfrm>
          <a:off x="5562600" y="4724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6714067" y="3784602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14067" y="4148668"/>
            <a:ext cx="1219200" cy="304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05600" y="5393266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705600" y="5757332"/>
            <a:ext cx="1219200" cy="304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501774"/>
              </p:ext>
            </p:extLst>
          </p:nvPr>
        </p:nvGraphicFramePr>
        <p:xfrm>
          <a:off x="6248400" y="14478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57200"/>
            <a:ext cx="1447800" cy="123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3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4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83954"/>
              </p:ext>
            </p:extLst>
          </p:nvPr>
        </p:nvGraphicFramePr>
        <p:xfrm>
          <a:off x="5486400" y="609600"/>
          <a:ext cx="35221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044"/>
                <a:gridCol w="1174044"/>
                <a:gridCol w="1174044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324318"/>
              </p:ext>
            </p:extLst>
          </p:nvPr>
        </p:nvGraphicFramePr>
        <p:xfrm>
          <a:off x="5486400" y="2057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62517"/>
              </p:ext>
            </p:extLst>
          </p:nvPr>
        </p:nvGraphicFramePr>
        <p:xfrm>
          <a:off x="3276600" y="5334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 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students.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74615"/>
              </p:ext>
            </p:extLst>
          </p:nvPr>
        </p:nvGraphicFramePr>
        <p:xfrm>
          <a:off x="5486400" y="3581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32834"/>
              </p:ext>
            </p:extLst>
          </p:nvPr>
        </p:nvGraphicFramePr>
        <p:xfrm>
          <a:off x="5486400" y="5105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56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34489"/>
              </p:ext>
            </p:extLst>
          </p:nvPr>
        </p:nvGraphicFramePr>
        <p:xfrm>
          <a:off x="5486400" y="609600"/>
          <a:ext cx="35221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044"/>
                <a:gridCol w="1174044"/>
                <a:gridCol w="1174044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63812"/>
              </p:ext>
            </p:extLst>
          </p:nvPr>
        </p:nvGraphicFramePr>
        <p:xfrm>
          <a:off x="5486400" y="2057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427385"/>
              </p:ext>
            </p:extLst>
          </p:nvPr>
        </p:nvGraphicFramePr>
        <p:xfrm>
          <a:off x="3276600" y="5334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</a:t>
                      </a:r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round: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807834"/>
              </p:ext>
            </p:extLst>
          </p:nvPr>
        </p:nvGraphicFramePr>
        <p:xfrm>
          <a:off x="5486400" y="3581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83570"/>
              </p:ext>
            </p:extLst>
          </p:nvPr>
        </p:nvGraphicFramePr>
        <p:xfrm>
          <a:off x="5486400" y="5105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040549"/>
              </p:ext>
            </p:extLst>
          </p:nvPr>
        </p:nvGraphicFramePr>
        <p:xfrm>
          <a:off x="609600" y="2514600"/>
          <a:ext cx="4038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Choice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550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350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2514600" y="2895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1154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4600" y="3276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11430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14600" y="3657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32867" y="154093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2489199" y="4004732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5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/>
      <p:bldP spid="15" grpId="0" animBg="1"/>
      <p:bldP spid="17" grpId="0"/>
      <p:bldP spid="18" grpId="0" animBg="1"/>
      <p:bldP spid="19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44910"/>
              </p:ext>
            </p:extLst>
          </p:nvPr>
        </p:nvGraphicFramePr>
        <p:xfrm>
          <a:off x="5486400" y="609600"/>
          <a:ext cx="35221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044"/>
                <a:gridCol w="1174044"/>
                <a:gridCol w="1174044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15054"/>
              </p:ext>
            </p:extLst>
          </p:nvPr>
        </p:nvGraphicFramePr>
        <p:xfrm>
          <a:off x="5486400" y="2057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164245"/>
              </p:ext>
            </p:extLst>
          </p:nvPr>
        </p:nvGraphicFramePr>
        <p:xfrm>
          <a:off x="3276600" y="5334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</a:t>
                      </a:r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round: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05924"/>
              </p:ext>
            </p:extLst>
          </p:nvPr>
        </p:nvGraphicFramePr>
        <p:xfrm>
          <a:off x="5486400" y="3581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31766"/>
              </p:ext>
            </p:extLst>
          </p:nvPr>
        </p:nvGraphicFramePr>
        <p:xfrm>
          <a:off x="5486400" y="5105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409775"/>
              </p:ext>
            </p:extLst>
          </p:nvPr>
        </p:nvGraphicFramePr>
        <p:xfrm>
          <a:off x="609600" y="2514600"/>
          <a:ext cx="4038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Choice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550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350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2514600" y="2895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1154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4600" y="3276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11430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14600" y="3657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32867" y="154093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2489199" y="4004732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04482" y="1608667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XXX450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76200" y="1018401"/>
            <a:ext cx="2667000" cy="1403866"/>
          </a:xfrm>
          <a:prstGeom prst="wedgeRoundRectCallout">
            <a:avLst>
              <a:gd name="adj1" fmla="val 42334"/>
              <a:gd name="adj2" fmla="val 16743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Deb did not get in MBA 101, so the cost of MBA 101 in round 1 is 550 points.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30356" y="457200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732867" y="1656265"/>
            <a:ext cx="1134533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030A0"/>
                </a:solidFill>
              </a:rPr>
              <a:t>for round 2</a:t>
            </a:r>
            <a:endParaRPr lang="en-US" sz="1200" b="1" dirty="0">
              <a:solidFill>
                <a:srgbClr val="7030A0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724400" y="4604266"/>
            <a:ext cx="1126067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7030A0"/>
                </a:solidFill>
              </a:rPr>
              <a:t>for round 2</a:t>
            </a:r>
            <a:endParaRPr lang="en-US" sz="1200" b="1" dirty="0">
              <a:solidFill>
                <a:srgbClr val="7030A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43050" y="4693911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450XXX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3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9" grpId="0" animBg="1"/>
      <p:bldP spid="24" grpId="0"/>
      <p:bldP spid="16" grpId="0" animBg="1"/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916887"/>
              </p:ext>
            </p:extLst>
          </p:nvPr>
        </p:nvGraphicFramePr>
        <p:xfrm>
          <a:off x="5486400" y="609600"/>
          <a:ext cx="35221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044"/>
                <a:gridCol w="1174044"/>
                <a:gridCol w="1174044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21819"/>
              </p:ext>
            </p:extLst>
          </p:nvPr>
        </p:nvGraphicFramePr>
        <p:xfrm>
          <a:off x="5486400" y="2057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65377"/>
              </p:ext>
            </p:extLst>
          </p:nvPr>
        </p:nvGraphicFramePr>
        <p:xfrm>
          <a:off x="3276600" y="5334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</a:t>
                      </a:r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round: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06409"/>
              </p:ext>
            </p:extLst>
          </p:nvPr>
        </p:nvGraphicFramePr>
        <p:xfrm>
          <a:off x="5486400" y="3581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8231"/>
              </p:ext>
            </p:extLst>
          </p:nvPr>
        </p:nvGraphicFramePr>
        <p:xfrm>
          <a:off x="5486400" y="5105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421297"/>
              </p:ext>
            </p:extLst>
          </p:nvPr>
        </p:nvGraphicFramePr>
        <p:xfrm>
          <a:off x="609600" y="2514600"/>
          <a:ext cx="4038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Choice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550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350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2514600" y="2895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1154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4600" y="3276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11430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14600" y="3657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32867" y="154093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2489199" y="4004732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04482" y="1608667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XXX450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30356" y="457200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5562600" y="1656265"/>
            <a:ext cx="304800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7030A0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5545667" y="4604266"/>
            <a:ext cx="304800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7030A0"/>
              </a:solidFill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76200" y="1018401"/>
            <a:ext cx="2667000" cy="1403866"/>
          </a:xfrm>
          <a:prstGeom prst="wedgeRoundRectCallout">
            <a:avLst>
              <a:gd name="adj1" fmla="val -9431"/>
              <a:gd name="adj2" fmla="val 259392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Deb’s second ranked course now becomes her first ranked course…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43050" y="4693911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450XXX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7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887053"/>
              </p:ext>
            </p:extLst>
          </p:nvPr>
        </p:nvGraphicFramePr>
        <p:xfrm>
          <a:off x="5486400" y="609600"/>
          <a:ext cx="35221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044"/>
                <a:gridCol w="1174044"/>
                <a:gridCol w="1174044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354848"/>
              </p:ext>
            </p:extLst>
          </p:nvPr>
        </p:nvGraphicFramePr>
        <p:xfrm>
          <a:off x="5486400" y="2057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92953"/>
              </p:ext>
            </p:extLst>
          </p:nvPr>
        </p:nvGraphicFramePr>
        <p:xfrm>
          <a:off x="3276600" y="5334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</a:t>
                      </a:r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round: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843011"/>
              </p:ext>
            </p:extLst>
          </p:nvPr>
        </p:nvGraphicFramePr>
        <p:xfrm>
          <a:off x="5486400" y="3581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015224"/>
              </p:ext>
            </p:extLst>
          </p:nvPr>
        </p:nvGraphicFramePr>
        <p:xfrm>
          <a:off x="5486400" y="5105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70375"/>
              </p:ext>
            </p:extLst>
          </p:nvPr>
        </p:nvGraphicFramePr>
        <p:xfrm>
          <a:off x="609600" y="2514600"/>
          <a:ext cx="4038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Choice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550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Bob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350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Carl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2514600" y="2895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1154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4600" y="3276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11430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14600" y="3657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32867" y="154093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2489199" y="4004732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489199" y="436133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876800" y="1535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04482" y="1608667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XXX450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30356" y="457200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5562600" y="1656265"/>
            <a:ext cx="304800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7030A0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5545667" y="4604266"/>
            <a:ext cx="304800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7030A0"/>
              </a:solidFill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330201" y="1219200"/>
            <a:ext cx="2158998" cy="1002268"/>
          </a:xfrm>
          <a:prstGeom prst="wedgeRoundRectCallout">
            <a:avLst>
              <a:gd name="adj1" fmla="val -19970"/>
              <a:gd name="adj2" fmla="val 248055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And the list is re-sorted by rank and bid points.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43050" y="5078505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450XXX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5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428604"/>
              </p:ext>
            </p:extLst>
          </p:nvPr>
        </p:nvGraphicFramePr>
        <p:xfrm>
          <a:off x="5486400" y="609600"/>
          <a:ext cx="35221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044"/>
                <a:gridCol w="1174044"/>
                <a:gridCol w="1174044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801072"/>
              </p:ext>
            </p:extLst>
          </p:nvPr>
        </p:nvGraphicFramePr>
        <p:xfrm>
          <a:off x="5486400" y="2057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3022"/>
              </p:ext>
            </p:extLst>
          </p:nvPr>
        </p:nvGraphicFramePr>
        <p:xfrm>
          <a:off x="3276600" y="5334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</a:t>
                      </a:r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round: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78793"/>
              </p:ext>
            </p:extLst>
          </p:nvPr>
        </p:nvGraphicFramePr>
        <p:xfrm>
          <a:off x="5486400" y="3581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255387"/>
              </p:ext>
            </p:extLst>
          </p:nvPr>
        </p:nvGraphicFramePr>
        <p:xfrm>
          <a:off x="5486400" y="5105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488100"/>
              </p:ext>
            </p:extLst>
          </p:nvPr>
        </p:nvGraphicFramePr>
        <p:xfrm>
          <a:off x="609600" y="2514600"/>
          <a:ext cx="4038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Choice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550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Bob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350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Carl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2514600" y="2895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1154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4600" y="3276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11430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14600" y="3657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32867" y="154093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2489199" y="4004732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489199" y="436133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876800" y="1535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04482" y="1608667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XXX450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30356" y="457200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5562600" y="1656265"/>
            <a:ext cx="304800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7030A0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5545667" y="4604266"/>
            <a:ext cx="304800" cy="30480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7030A0"/>
              </a:solidFill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0" y="1948994"/>
            <a:ext cx="4876800" cy="718006"/>
          </a:xfrm>
          <a:prstGeom prst="wedgeRoundRectCallout">
            <a:avLst>
              <a:gd name="adj1" fmla="val 47001"/>
              <a:gd name="adj2" fmla="val -7767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Round 1 over.  MBA 102 dis not fill up so cost to get in 102 is 100 points.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43050" y="5078505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450XXX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03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29028"/>
              </p:ext>
            </p:extLst>
          </p:nvPr>
        </p:nvGraphicFramePr>
        <p:xfrm>
          <a:off x="5486400" y="609600"/>
          <a:ext cx="352213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044"/>
                <a:gridCol w="1174044"/>
                <a:gridCol w="1174044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Ann’s</a:t>
                      </a:r>
                    </a:p>
                    <a:p>
                      <a:pPr algn="ctr"/>
                      <a:r>
                        <a:rPr lang="en-US" dirty="0" smtClean="0"/>
                        <a:t>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50729"/>
              </p:ext>
            </p:extLst>
          </p:nvPr>
        </p:nvGraphicFramePr>
        <p:xfrm>
          <a:off x="5486400" y="2057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6668"/>
              </p:ext>
            </p:extLst>
          </p:nvPr>
        </p:nvGraphicFramePr>
        <p:xfrm>
          <a:off x="3276600" y="533400"/>
          <a:ext cx="2057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8636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Avail</a:t>
                      </a:r>
                    </a:p>
                    <a:p>
                      <a:pPr algn="ctr"/>
                      <a:r>
                        <a:rPr lang="en-US" dirty="0" smtClean="0"/>
                        <a:t>Seats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Second round: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30798"/>
              </p:ext>
            </p:extLst>
          </p:nvPr>
        </p:nvGraphicFramePr>
        <p:xfrm>
          <a:off x="5486400" y="3581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34308"/>
              </p:ext>
            </p:extLst>
          </p:nvPr>
        </p:nvGraphicFramePr>
        <p:xfrm>
          <a:off x="5486400" y="5105400"/>
          <a:ext cx="3505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  <a:gridCol w="1168400"/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Deb’s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Bid Points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724400" y="1154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76800" y="11430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32867" y="154093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76800" y="153566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04482" y="1608667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XXX450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30356" y="457200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5240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X0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083399"/>
              </p:ext>
            </p:extLst>
          </p:nvPr>
        </p:nvGraphicFramePr>
        <p:xfrm>
          <a:off x="609600" y="2514600"/>
          <a:ext cx="4038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Rank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Choice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Carl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Bob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550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sngStrike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MBA 102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Bob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Ann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350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MBA 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Carl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anchor="ctr" anchorCtr="1"/>
                </a:tc>
              </a:tr>
            </a:tbl>
          </a:graphicData>
        </a:graphic>
      </p:graphicFrame>
      <p:sp>
        <p:nvSpPr>
          <p:cNvPr id="31" name="Oval 30"/>
          <p:cNvSpPr/>
          <p:nvPr/>
        </p:nvSpPr>
        <p:spPr>
          <a:xfrm>
            <a:off x="2514600" y="2895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514600" y="3276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514600" y="36576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&quot;No&quot; Symbol 33"/>
          <p:cNvSpPr/>
          <p:nvPr/>
        </p:nvSpPr>
        <p:spPr>
          <a:xfrm>
            <a:off x="2489199" y="4004732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2489199" y="4356229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05635" y="5098640"/>
            <a:ext cx="1219200" cy="304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&quot;No&quot; Symbol 27"/>
          <p:cNvSpPr/>
          <p:nvPr/>
        </p:nvSpPr>
        <p:spPr>
          <a:xfrm>
            <a:off x="2505635" y="4709173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&quot;No&quot; Symbol 35"/>
          <p:cNvSpPr/>
          <p:nvPr/>
        </p:nvSpPr>
        <p:spPr>
          <a:xfrm>
            <a:off x="2514600" y="5459505"/>
            <a:ext cx="1219200" cy="304800"/>
          </a:xfrm>
          <a:prstGeom prst="noSmoking">
            <a:avLst>
              <a:gd name="adj" fmla="val 2971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43050" y="5078505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450XXX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6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7" grpId="0" animBg="1"/>
      <p:bldP spid="28" grpId="0" animBg="1"/>
      <p:bldP spid="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Remember…</a:t>
            </a:r>
            <a:endParaRPr lang="en-US" dirty="0" smtClean="0"/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requests are considered in rank order.</a:t>
            </a:r>
          </a:p>
          <a:p>
            <a:r>
              <a:rPr lang="en-US" dirty="0" smtClean="0"/>
              <a:t>High bidders will get in courses first.</a:t>
            </a:r>
          </a:p>
          <a:p>
            <a:r>
              <a:rPr lang="en-US" dirty="0" smtClean="0"/>
              <a:t>The cost getting into a class is the greater of:</a:t>
            </a:r>
          </a:p>
          <a:p>
            <a:pPr lvl="1"/>
            <a:r>
              <a:rPr lang="en-US" dirty="0" smtClean="0"/>
              <a:t>the minimum-bid amount (100 points)</a:t>
            </a:r>
          </a:p>
          <a:p>
            <a:pPr lvl="1"/>
            <a:r>
              <a:rPr lang="en-US" dirty="0" smtClean="0"/>
              <a:t>the bid of the first student who did NOT get into that course</a:t>
            </a:r>
          </a:p>
          <a:p>
            <a:r>
              <a:rPr lang="en-US" dirty="0" smtClean="0"/>
              <a:t>Any unused points get returned for subsequent rounds.</a:t>
            </a:r>
          </a:p>
          <a:p>
            <a:r>
              <a:rPr lang="en-US" dirty="0" smtClean="0"/>
              <a:t>You will have opportunities to adjust your points after each round, </a:t>
            </a:r>
            <a:r>
              <a:rPr lang="en-US" i="1" u="sng" dirty="0" smtClean="0"/>
              <a:t>but do not need to</a:t>
            </a:r>
            <a:r>
              <a:rPr lang="en-US" dirty="0" smtClean="0"/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 smtClean="0"/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583182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MBA office has decided that after years of complaints from students they will revise the course registration system to avoid…</a:t>
            </a:r>
          </a:p>
          <a:p>
            <a:r>
              <a:rPr lang="en-US" dirty="0" smtClean="0"/>
              <a:t>students staying up till midnight…</a:t>
            </a:r>
          </a:p>
          <a:p>
            <a:r>
              <a:rPr lang="en-US" dirty="0" smtClean="0"/>
              <a:t>with three web browsers open at the same time…</a:t>
            </a:r>
          </a:p>
          <a:p>
            <a:r>
              <a:rPr lang="en-US" dirty="0" smtClean="0"/>
              <a:t>typing as fast as they can!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Instead, providing a fairer preregistration system based on student preferences.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34" y="685800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72" y="2597943"/>
            <a:ext cx="248602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97" y="4605337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02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want to participate…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Log in at http://services.byu.edu/mba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and rank your desired courses, assigning </a:t>
            </a:r>
            <a:r>
              <a:rPr lang="en-US" dirty="0" err="1" smtClean="0"/>
              <a:t>MaxBid</a:t>
            </a:r>
            <a:r>
              <a:rPr lang="en-US" dirty="0" smtClean="0"/>
              <a:t> points, before the Preregistration date.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Log out.</a:t>
            </a:r>
          </a:p>
          <a:p>
            <a:pPr marL="0" indent="0">
              <a:buNone/>
            </a:pPr>
            <a:r>
              <a:rPr lang="en-US" dirty="0" smtClean="0"/>
              <a:t>The actual MBA preregistration will take place in 151 TNRB on that date.</a:t>
            </a:r>
          </a:p>
          <a:p>
            <a:pPr lvl="1"/>
            <a:r>
              <a:rPr lang="en-US" dirty="0" smtClean="0"/>
              <a:t>All </a:t>
            </a:r>
            <a:r>
              <a:rPr lang="en-US" dirty="0" err="1" smtClean="0"/>
              <a:t>MaxBid</a:t>
            </a:r>
            <a:r>
              <a:rPr lang="en-US" dirty="0" smtClean="0"/>
              <a:t> points entered before that time will have equal consideration (no speed advantage </a:t>
            </a:r>
            <a:r>
              <a:rPr lang="en-US" dirty="0" smtClean="0">
                <a:sym typeface="Wingdings" pitchFamily="2" charset="2"/>
              </a:rPr>
              <a:t>)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would like to attend that meeting you are welcome (and you can adjust </a:t>
            </a:r>
            <a:r>
              <a:rPr lang="en-US" dirty="0" err="1" smtClean="0"/>
              <a:t>MaxBid</a:t>
            </a:r>
            <a:r>
              <a:rPr lang="en-US" dirty="0" smtClean="0"/>
              <a:t> points between rounds).</a:t>
            </a:r>
          </a:p>
          <a:p>
            <a:pPr lvl="1"/>
            <a:r>
              <a:rPr lang="en-US" dirty="0" smtClean="0"/>
              <a:t>If you correctly specified your </a:t>
            </a:r>
            <a:r>
              <a:rPr lang="en-US" dirty="0" err="1" smtClean="0"/>
              <a:t>MaxBid</a:t>
            </a:r>
            <a:r>
              <a:rPr lang="en-US" dirty="0" smtClean="0"/>
              <a:t> points initially, you should </a:t>
            </a:r>
            <a:r>
              <a:rPr lang="en-US" u="sng" dirty="0" smtClean="0"/>
              <a:t>not</a:t>
            </a:r>
            <a:r>
              <a:rPr lang="en-US" dirty="0" smtClean="0"/>
              <a:t> need to adjust points between rounds.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304800" y="3886200"/>
            <a:ext cx="8458200" cy="2590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6801"/>
              </a:avLst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3600" kern="10" dirty="0" smtClean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 Black"/>
              </a:rPr>
              <a:t>You do NOT need to</a:t>
            </a:r>
          </a:p>
          <a:p>
            <a:pPr algn="ctr">
              <a:lnSpc>
                <a:spcPct val="80000"/>
              </a:lnSpc>
            </a:pPr>
            <a:r>
              <a:rPr lang="en-US" sz="3600" kern="10" dirty="0" smtClean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 Black"/>
              </a:rPr>
              <a:t>attend the preregistration</a:t>
            </a:r>
          </a:p>
          <a:p>
            <a:pPr algn="ctr">
              <a:lnSpc>
                <a:spcPct val="80000"/>
              </a:lnSpc>
            </a:pPr>
            <a:r>
              <a:rPr lang="en-US" sz="3600" kern="10" dirty="0" smtClean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 Black"/>
              </a:rPr>
              <a:t>meeting to participate</a:t>
            </a:r>
            <a:endParaRPr lang="en-US" sz="3600" kern="10" dirty="0">
              <a:ln w="25400">
                <a:solidFill>
                  <a:schemeClr val="bg1"/>
                </a:solidFill>
                <a:round/>
                <a:headEnd/>
                <a:tailEnd/>
              </a:ln>
              <a:solidFill>
                <a:srgbClr val="CC0000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5448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</a:t>
            </a:r>
            <a:r>
              <a:rPr lang="en-US" u="sng" dirty="0" smtClean="0"/>
              <a:t>not</a:t>
            </a:r>
            <a:r>
              <a:rPr lang="en-US" dirty="0" smtClean="0"/>
              <a:t> want to participate…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Regular MBA registration reportedly begins the Monday following at 12:00am.</a:t>
            </a:r>
          </a:p>
          <a:p>
            <a:pPr marL="0" indent="0">
              <a:buNone/>
            </a:pPr>
            <a:r>
              <a:rPr lang="en-US" dirty="0" smtClean="0"/>
              <a:t>However, MBA Electives will require a registration flag </a:t>
            </a:r>
            <a:r>
              <a:rPr lang="en-US" u="sng" dirty="0" smtClean="0"/>
              <a:t>for the first week</a:t>
            </a:r>
            <a:r>
              <a:rPr lang="en-US" dirty="0" smtClean="0"/>
              <a:t> of registration.</a:t>
            </a:r>
          </a:p>
          <a:p>
            <a:pPr marL="0" indent="0">
              <a:buNone/>
            </a:pPr>
            <a:r>
              <a:rPr lang="en-US" dirty="0" smtClean="0"/>
              <a:t>Registration flags will be given to students with winning bids from preregistration.</a:t>
            </a:r>
          </a:p>
          <a:p>
            <a:pPr marL="0" indent="0">
              <a:buNone/>
            </a:pPr>
            <a:r>
              <a:rPr lang="en-US" dirty="0" smtClean="0"/>
              <a:t>After the first week of registration, any student can vie for any available space in MBA courses.</a:t>
            </a:r>
          </a:p>
          <a:p>
            <a:pPr marL="0" indent="0">
              <a:buNone/>
            </a:pPr>
            <a:r>
              <a:rPr lang="en-US" dirty="0" smtClean="0"/>
              <a:t>Students with registration flags must use them the first week of registration, or lose the advantage.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keeping me from bidding 1000 for every course and seeing what the market dictates?</a:t>
            </a:r>
          </a:p>
          <a:p>
            <a:r>
              <a:rPr lang="en-US" dirty="0" smtClean="0"/>
              <a:t>Answer: Nothing.  You may bid 1000 points every round but you do so at a risk.  If all 1000 points are required to get a course you will not have any remaining points for subsequent rounds.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1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many students bid the same amount for a course and the course fills up?  Who gets in the course?</a:t>
            </a:r>
          </a:p>
          <a:p>
            <a:r>
              <a:rPr lang="en-US" dirty="0" smtClean="0"/>
              <a:t>Answer: Each round the students are given a tie-break ordering.  Those students with a higher tie-break will get in that course.  The tie-break ordering is re-generated every round.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2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there are two sections of a course, but I only want to get in one of the two?</a:t>
            </a:r>
          </a:p>
          <a:p>
            <a:r>
              <a:rPr lang="en-US" dirty="0" smtClean="0"/>
              <a:t>Answer: If you put two sections of the same course on your preference list, as soon as you are granted one of the sections the other section will </a:t>
            </a:r>
            <a:r>
              <a:rPr lang="en-US" u="sng" dirty="0" smtClean="0"/>
              <a:t>automatically</a:t>
            </a:r>
            <a:r>
              <a:rPr lang="en-US" dirty="0" smtClean="0"/>
              <a:t> be excluded from your list.</a:t>
            </a:r>
          </a:p>
          <a:p>
            <a:r>
              <a:rPr lang="en-US" dirty="0" smtClean="0"/>
              <a:t>This does not apply to MBA 693R classes, where the “R” means repeatable.  (You can take multiple 693R class in a given semester.)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8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3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the preregistration system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Course bidding system.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S</a:t>
            </a:r>
            <a:r>
              <a:rPr lang="en-US" sz="3200" dirty="0" smtClean="0"/>
              <a:t>tudents rank courses.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Students allocate “points” to each class.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Points spent on courses in one round will not be available in subsequent rounds.</a:t>
            </a:r>
          </a:p>
          <a:p>
            <a:pPr>
              <a:buFontTx/>
              <a:buChar char="•"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600" dirty="0" smtClean="0"/>
              <a:t>Lets see how it will work…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0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it a try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Go to…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http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services.byu.edu/mba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Enter BYU </a:t>
            </a:r>
            <a:r>
              <a:rPr lang="en-US" sz="3600" dirty="0" err="1" smtClean="0"/>
              <a:t>NetID</a:t>
            </a:r>
            <a:r>
              <a:rPr lang="en-US" sz="3600" dirty="0" smtClean="0"/>
              <a:t> and password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should see something like this…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endParaRPr lang="en-US" sz="3600" dirty="0" smtClean="0"/>
          </a:p>
          <a:p>
            <a:pPr marL="0" indent="0"/>
            <a:endParaRPr lang="en-US" sz="3600" dirty="0"/>
          </a:p>
          <a:p>
            <a:pPr marL="0" indent="0"/>
            <a:endParaRPr lang="en-US" sz="3600" dirty="0" smtClean="0"/>
          </a:p>
          <a:p>
            <a:pPr marL="0" indent="0"/>
            <a:endParaRPr lang="en-US" sz="3600" dirty="0"/>
          </a:p>
          <a:p>
            <a:pPr marL="0" indent="0"/>
            <a:endParaRPr lang="en-US" sz="3600" dirty="0" smtClean="0"/>
          </a:p>
          <a:p>
            <a:pPr marL="0" indent="0"/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Read the instructions.</a:t>
            </a:r>
          </a:p>
          <a:p>
            <a:pPr marL="0" indent="0" algn="ctr">
              <a:buNone/>
            </a:pPr>
            <a:r>
              <a:rPr lang="en-US" sz="3600" dirty="0" smtClean="0"/>
              <a:t>Give it a try.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1" b="20000"/>
          <a:stretch/>
        </p:blipFill>
        <p:spPr bwMode="auto">
          <a:xfrm>
            <a:off x="234950" y="1600200"/>
            <a:ext cx="867410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55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system works</a:t>
            </a:r>
            <a:endParaRPr lang="en-US" dirty="0"/>
          </a:p>
        </p:txBody>
      </p:sp>
      <p:sp>
        <p:nvSpPr>
          <p:cNvPr id="4099" name="Conten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/>
            <a:endParaRPr lang="en-US" sz="36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MaxBid</a:t>
            </a:r>
            <a:r>
              <a:rPr lang="en-US" dirty="0" smtClean="0"/>
              <a:t> points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eBay Automatic Bidding</a:t>
            </a:r>
            <a:endParaRPr lang="en-US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90557373"/>
              </p:ext>
            </p:extLst>
          </p:nvPr>
        </p:nvGraphicFramePr>
        <p:xfrm>
          <a:off x="457200" y="2438400"/>
          <a:ext cx="39322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9"/>
                <a:gridCol w="1966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eBay</a:t>
                      </a:r>
                      <a:r>
                        <a:rPr lang="en-US" baseline="0" dirty="0" smtClean="0"/>
                        <a:t> bidder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Bid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annthecan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$25.50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bobdog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$20.01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carl934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deb_idaho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$18.00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MBA Preregistration</a:t>
            </a:r>
            <a:endParaRPr lang="en-US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39080584"/>
              </p:ext>
            </p:extLst>
          </p:nvPr>
        </p:nvGraphicFramePr>
        <p:xfrm>
          <a:off x="4754563" y="2438400"/>
          <a:ext cx="39322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9"/>
                <a:gridCol w="1966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MBA 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MaxBid</a:t>
                      </a:r>
                      <a:r>
                        <a:rPr lang="en-US" dirty="0" smtClean="0"/>
                        <a:t> points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4340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3124200" y="5105400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$</a:t>
            </a:r>
            <a:r>
              <a:rPr lang="en-US" sz="2800" dirty="0" smtClean="0"/>
              <a:t>18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3124200" y="5105400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$19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3124200" y="5105400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$20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124200" y="5105400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$21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2762723" y="4325471"/>
            <a:ext cx="1508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Auto bid</a:t>
            </a:r>
          </a:p>
          <a:p>
            <a:pPr algn="ctr"/>
            <a:r>
              <a:rPr lang="en-US" sz="1600" dirty="0" smtClean="0"/>
              <a:t>($1 increment)</a:t>
            </a:r>
            <a:endParaRPr lang="en-US" sz="1600" dirty="0"/>
          </a:p>
        </p:txBody>
      </p:sp>
      <p:sp>
        <p:nvSpPr>
          <p:cNvPr id="22" name="Multiply 21"/>
          <p:cNvSpPr/>
          <p:nvPr/>
        </p:nvSpPr>
        <p:spPr>
          <a:xfrm>
            <a:off x="2819400" y="3962400"/>
            <a:ext cx="1143000" cy="304800"/>
          </a:xfrm>
          <a:prstGeom prst="mathMultiply">
            <a:avLst>
              <a:gd name="adj1" fmla="val 8823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ultiply 31"/>
          <p:cNvSpPr/>
          <p:nvPr/>
        </p:nvSpPr>
        <p:spPr>
          <a:xfrm>
            <a:off x="2819400" y="3581400"/>
            <a:ext cx="1143000" cy="304800"/>
          </a:xfrm>
          <a:prstGeom prst="mathMultiply">
            <a:avLst>
              <a:gd name="adj1" fmla="val 8823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ultiply 32"/>
          <p:cNvSpPr/>
          <p:nvPr/>
        </p:nvSpPr>
        <p:spPr>
          <a:xfrm>
            <a:off x="2819400" y="3200400"/>
            <a:ext cx="1143000" cy="304800"/>
          </a:xfrm>
          <a:prstGeom prst="mathMultiply">
            <a:avLst>
              <a:gd name="adj1" fmla="val 8823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29690" y="2093612"/>
            <a:ext cx="2980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solidFill>
                  <a:srgbClr val="7030A0"/>
                </a:solidFill>
              </a:rPr>
              <a:t>annthecan</a:t>
            </a:r>
            <a:r>
              <a:rPr lang="en-US" b="1" dirty="0">
                <a:solidFill>
                  <a:srgbClr val="7030A0"/>
                </a:solidFill>
              </a:rPr>
              <a:t> gets it for $21!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895" y="4354717"/>
            <a:ext cx="238125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Up Arrow 24"/>
          <p:cNvSpPr/>
          <p:nvPr/>
        </p:nvSpPr>
        <p:spPr>
          <a:xfrm>
            <a:off x="5804120" y="5665018"/>
            <a:ext cx="304800" cy="684008"/>
          </a:xfrm>
          <a:prstGeom prst="upArrow">
            <a:avLst>
              <a:gd name="adj1" fmla="val 50000"/>
              <a:gd name="adj2" fmla="val 44059"/>
            </a:avLst>
          </a:prstGeom>
          <a:solidFill>
            <a:srgbClr val="FFFF00"/>
          </a:solidFill>
          <a:ln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Up Arrow 40"/>
          <p:cNvSpPr/>
          <p:nvPr/>
        </p:nvSpPr>
        <p:spPr>
          <a:xfrm>
            <a:off x="6842345" y="5404778"/>
            <a:ext cx="304800" cy="684008"/>
          </a:xfrm>
          <a:prstGeom prst="upArrow">
            <a:avLst>
              <a:gd name="adj1" fmla="val 50000"/>
              <a:gd name="adj2" fmla="val 44059"/>
            </a:avLst>
          </a:prstGeom>
          <a:solidFill>
            <a:srgbClr val="FFFF00"/>
          </a:solidFill>
          <a:ln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6016828"/>
            <a:ext cx="254428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only 2 available seats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264157" y="2797518"/>
            <a:ext cx="389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33CC33"/>
                </a:solidFill>
              </a:rPr>
              <a:t>in</a:t>
            </a:r>
            <a:endParaRPr lang="en-US" b="1" dirty="0">
              <a:solidFill>
                <a:srgbClr val="33CC33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264157" y="3175856"/>
            <a:ext cx="389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33CC33"/>
                </a:solidFill>
              </a:rPr>
              <a:t>in</a:t>
            </a:r>
            <a:endParaRPr lang="en-US" b="1" dirty="0">
              <a:solidFill>
                <a:srgbClr val="33CC33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264157" y="3554194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not 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64157" y="3932532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not 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543800" y="2801294"/>
            <a:ext cx="1178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33CC33"/>
                </a:solidFill>
              </a:rPr>
              <a:t>cost=500</a:t>
            </a:r>
            <a:endParaRPr lang="en-US" b="1" dirty="0">
              <a:solidFill>
                <a:srgbClr val="33CC33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43800" y="3175856"/>
            <a:ext cx="1178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33CC33"/>
                </a:solidFill>
              </a:rPr>
              <a:t>cost=500</a:t>
            </a:r>
            <a:endParaRPr lang="en-US" b="1" dirty="0">
              <a:solidFill>
                <a:srgbClr val="33CC33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718520" y="3581400"/>
            <a:ext cx="545637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931538" y="2084559"/>
            <a:ext cx="3480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Highest “not in” </a:t>
            </a:r>
            <a:r>
              <a:rPr lang="en-US" b="1" dirty="0" err="1" smtClean="0">
                <a:solidFill>
                  <a:srgbClr val="7030A0"/>
                </a:solidFill>
              </a:rPr>
              <a:t>MaxBid</a:t>
            </a:r>
            <a:r>
              <a:rPr lang="en-US" b="1" dirty="0" smtClean="0">
                <a:solidFill>
                  <a:srgbClr val="7030A0"/>
                </a:solidFill>
              </a:rPr>
              <a:t> = 500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81170" y="4407039"/>
            <a:ext cx="1150700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MBA 666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87" y="4325471"/>
            <a:ext cx="157162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41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7" grpId="0"/>
      <p:bldP spid="27" grpId="1"/>
      <p:bldP spid="28" grpId="0"/>
      <p:bldP spid="28" grpId="1"/>
      <p:bldP spid="29" grpId="0"/>
      <p:bldP spid="30" grpId="0"/>
      <p:bldP spid="22" grpId="0" animBg="1"/>
      <p:bldP spid="32" grpId="0" animBg="1"/>
      <p:bldP spid="33" grpId="0" animBg="1"/>
      <p:bldP spid="23" grpId="0"/>
      <p:bldP spid="25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69" y="2714624"/>
            <a:ext cx="7810500" cy="856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 </a:t>
            </a:r>
            <a:r>
              <a:rPr lang="en-US" dirty="0" err="1" smtClean="0"/>
              <a:t>MaxBid</a:t>
            </a:r>
            <a:r>
              <a:rPr lang="en-US" dirty="0" smtClean="0"/>
              <a:t> auction?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Called “generalized second-price auction”</a:t>
            </a:r>
          </a:p>
          <a:p>
            <a:pPr marL="0" indent="0">
              <a:buNone/>
            </a:pPr>
            <a:r>
              <a:rPr lang="en-US" dirty="0" smtClean="0"/>
              <a:t>Based on “</a:t>
            </a:r>
            <a:r>
              <a:rPr lang="en-US" dirty="0" err="1" smtClean="0"/>
              <a:t>Vickrey</a:t>
            </a:r>
            <a:r>
              <a:rPr lang="en-US" dirty="0" smtClean="0"/>
              <a:t> auction”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Bottom line:  The </a:t>
            </a:r>
            <a:r>
              <a:rPr lang="en-US" dirty="0" err="1" smtClean="0"/>
              <a:t>MaxBid</a:t>
            </a:r>
            <a:r>
              <a:rPr lang="en-US" dirty="0" smtClean="0"/>
              <a:t> approach…</a:t>
            </a:r>
          </a:p>
          <a:p>
            <a:pPr lvl="1"/>
            <a:r>
              <a:rPr lang="en-US" dirty="0" smtClean="0"/>
              <a:t>provides tremendous incentive to bid true preferences</a:t>
            </a:r>
          </a:p>
          <a:p>
            <a:pPr lvl="1"/>
            <a:r>
              <a:rPr lang="en-US" dirty="0" smtClean="0"/>
              <a:t>provides disincentive for attempting to “game” the bidding.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WordArt 8"/>
          <p:cNvSpPr>
            <a:spLocks noChangeArrowheads="1" noChangeShapeType="1" noTextEdit="1"/>
          </p:cNvSpPr>
          <p:nvPr/>
        </p:nvSpPr>
        <p:spPr bwMode="auto">
          <a:xfrm>
            <a:off x="228600" y="4724400"/>
            <a:ext cx="8763000" cy="1752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6801"/>
              </a:avLst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3600" kern="10" dirty="0" smtClean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 Black"/>
              </a:rPr>
              <a:t>Your optimal bidding</a:t>
            </a:r>
          </a:p>
          <a:p>
            <a:pPr algn="ctr">
              <a:lnSpc>
                <a:spcPct val="80000"/>
              </a:lnSpc>
            </a:pPr>
            <a:r>
              <a:rPr lang="en-US" sz="3600" kern="10" dirty="0" smtClean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 Black"/>
              </a:rPr>
              <a:t>strategy is to bid according</a:t>
            </a:r>
          </a:p>
          <a:p>
            <a:pPr algn="ctr">
              <a:lnSpc>
                <a:spcPct val="80000"/>
              </a:lnSpc>
            </a:pPr>
            <a:r>
              <a:rPr lang="en-US" sz="3600" kern="10" dirty="0" smtClean="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 Black"/>
              </a:rPr>
              <a:t>to your true preferences.</a:t>
            </a:r>
            <a:endParaRPr lang="en-US" sz="3600" kern="10" dirty="0">
              <a:ln w="25400">
                <a:solidFill>
                  <a:schemeClr val="bg1"/>
                </a:solidFill>
                <a:round/>
                <a:headEnd/>
                <a:tailEnd/>
              </a:ln>
              <a:solidFill>
                <a:srgbClr val="CC0000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27015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4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Gory details…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system tries to get you in your top ranked class per round, based on demand and how many </a:t>
            </a:r>
            <a:r>
              <a:rPr lang="en-US" dirty="0" err="1" smtClean="0"/>
              <a:t>MaxBid</a:t>
            </a:r>
            <a:r>
              <a:rPr lang="en-US" dirty="0" smtClean="0"/>
              <a:t> points you allocated.</a:t>
            </a:r>
          </a:p>
          <a:p>
            <a:r>
              <a:rPr lang="en-US" dirty="0" smtClean="0"/>
              <a:t>If you fail to get into your first choice in a particular round then your subsequent choice moves up.</a:t>
            </a:r>
          </a:p>
          <a:p>
            <a:pPr lvl="1"/>
            <a:r>
              <a:rPr lang="en-US" dirty="0" smtClean="0"/>
              <a:t>However, your subsequent choice is still subject to your specified </a:t>
            </a:r>
            <a:r>
              <a:rPr lang="en-US" dirty="0" err="1" smtClean="0"/>
              <a:t>MaxBid</a:t>
            </a:r>
            <a:r>
              <a:rPr lang="en-US" dirty="0" smtClean="0"/>
              <a:t> points.</a:t>
            </a:r>
          </a:p>
          <a:p>
            <a:r>
              <a:rPr lang="en-US" dirty="0" smtClean="0"/>
              <a:t>The cost of getting into a class is the greater of:</a:t>
            </a:r>
          </a:p>
          <a:p>
            <a:pPr lvl="1"/>
            <a:r>
              <a:rPr lang="en-US" dirty="0" smtClean="0"/>
              <a:t>the minimum-bid amount (100 points)</a:t>
            </a:r>
          </a:p>
          <a:p>
            <a:pPr lvl="1"/>
            <a:r>
              <a:rPr lang="en-US" dirty="0" smtClean="0"/>
              <a:t>the bid of the first student who did NOT get into that course</a:t>
            </a:r>
          </a:p>
          <a:p>
            <a:r>
              <a:rPr lang="en-US" dirty="0" smtClean="0"/>
              <a:t>You will get one and only one class each round (unless your preference list runs dry).</a:t>
            </a:r>
          </a:p>
          <a:p>
            <a:r>
              <a:rPr lang="en-US" dirty="0" smtClean="0"/>
              <a:t>Let’s look at an example…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MBA Class Preregistration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7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mpson-Aug201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Sampson-Aug2011</Template>
  <TotalTime>293</TotalTime>
  <Words>1994</Words>
  <Application>Microsoft Office PowerPoint</Application>
  <PresentationFormat>On-screen Show (4:3)</PresentationFormat>
  <Paragraphs>888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Sampson-Aug2011</vt:lpstr>
      <vt:lpstr>Introduction to MBA Course Preregistration</vt:lpstr>
      <vt:lpstr>Overview</vt:lpstr>
      <vt:lpstr>Basics of the preregistration system</vt:lpstr>
      <vt:lpstr>Give it a try</vt:lpstr>
      <vt:lpstr>You should see something like this…</vt:lpstr>
      <vt:lpstr>How the system works</vt:lpstr>
      <vt:lpstr>MaxBid points</vt:lpstr>
      <vt:lpstr>Why use a MaxBid auction?</vt:lpstr>
      <vt:lpstr>Gory details…</vt:lpstr>
      <vt:lpstr>Example #1</vt:lpstr>
      <vt:lpstr>Example #1</vt:lpstr>
      <vt:lpstr>Example #2</vt:lpstr>
      <vt:lpstr>Example #2</vt:lpstr>
      <vt:lpstr>Example #2</vt:lpstr>
      <vt:lpstr>Example #2</vt:lpstr>
      <vt:lpstr>Example #2</vt:lpstr>
      <vt:lpstr>Example #2</vt:lpstr>
      <vt:lpstr>Example #2</vt:lpstr>
      <vt:lpstr>Remember…</vt:lpstr>
      <vt:lpstr>If you want to participate…</vt:lpstr>
      <vt:lpstr>If you not want to participate…</vt:lpstr>
      <vt:lpstr>Frequently Asked Questions</vt:lpstr>
      <vt:lpstr>Frequently Asked Questions</vt:lpstr>
      <vt:lpstr>Frequently Asked Questions</vt:lpstr>
      <vt:lpstr>Questions?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Orderly Registration</dc:title>
  <dc:creator>Scott</dc:creator>
  <cp:lastModifiedBy>Scott</cp:lastModifiedBy>
  <cp:revision>50</cp:revision>
  <dcterms:created xsi:type="dcterms:W3CDTF">2011-10-13T15:49:00Z</dcterms:created>
  <dcterms:modified xsi:type="dcterms:W3CDTF">2012-10-11T00:04:01Z</dcterms:modified>
</cp:coreProperties>
</file>