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7" r:id="rId3"/>
    <p:sldId id="259" r:id="rId4"/>
    <p:sldId id="260" r:id="rId5"/>
    <p:sldId id="261" r:id="rId6"/>
    <p:sldId id="263" r:id="rId7"/>
    <p:sldId id="290" r:id="rId8"/>
    <p:sldId id="289" r:id="rId9"/>
    <p:sldId id="292" r:id="rId10"/>
    <p:sldId id="283" r:id="rId11"/>
    <p:sldId id="284" r:id="rId12"/>
    <p:sldId id="285" r:id="rId13"/>
    <p:sldId id="291" r:id="rId14"/>
    <p:sldId id="286" r:id="rId15"/>
    <p:sldId id="287" r:id="rId16"/>
    <p:sldId id="288" r:id="rId17"/>
    <p:sldId id="293" r:id="rId18"/>
    <p:sldId id="294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1A35D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86" autoAdjust="0"/>
  </p:normalViewPr>
  <p:slideViewPr>
    <p:cSldViewPr>
      <p:cViewPr varScale="1">
        <p:scale>
          <a:sx n="71" d="100"/>
          <a:sy n="71" d="100"/>
        </p:scale>
        <p:origin x="106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25"/>
    </p:cViewPr>
  </p:sorterViewPr>
  <p:notesViewPr>
    <p:cSldViewPr>
      <p:cViewPr varScale="1">
        <p:scale>
          <a:sx n="83" d="100"/>
          <a:sy n="83" d="100"/>
        </p:scale>
        <p:origin x="-19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255E4-EE88-498D-819C-6D27042A2BB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79897A-0AAE-4B48-86A6-376221E9425A}">
      <dgm:prSet phldrT="[Text]"/>
      <dgm:spPr/>
      <dgm:t>
        <a:bodyPr/>
        <a:lstStyle/>
        <a:p>
          <a:r>
            <a:rPr lang="en-US" dirty="0" smtClean="0"/>
            <a:t>Principle Individual</a:t>
          </a:r>
          <a:endParaRPr lang="en-US" dirty="0"/>
        </a:p>
      </dgm:t>
    </dgm:pt>
    <dgm:pt modelId="{43CA901D-30B3-4392-A9BE-AF11A128045F}" type="parTrans" cxnId="{081F203E-89A6-4FA5-AD99-FD43C9938E47}">
      <dgm:prSet/>
      <dgm:spPr/>
      <dgm:t>
        <a:bodyPr/>
        <a:lstStyle/>
        <a:p>
          <a:endParaRPr lang="en-US"/>
        </a:p>
      </dgm:t>
    </dgm:pt>
    <dgm:pt modelId="{8989613B-D04E-4621-A719-E3AF9800532D}" type="sibTrans" cxnId="{081F203E-89A6-4FA5-AD99-FD43C9938E47}">
      <dgm:prSet/>
      <dgm:spPr/>
      <dgm:t>
        <a:bodyPr/>
        <a:lstStyle/>
        <a:p>
          <a:endParaRPr lang="en-US"/>
        </a:p>
      </dgm:t>
    </dgm:pt>
    <dgm:pt modelId="{43C35267-415F-49DF-A60A-B8863835A321}">
      <dgm:prSet phldrT="[Text]"/>
      <dgm:spPr/>
      <dgm:t>
        <a:bodyPr/>
        <a:lstStyle/>
        <a:p>
          <a:r>
            <a:rPr lang="en-US" dirty="0" smtClean="0"/>
            <a:t>Event planner</a:t>
          </a:r>
          <a:endParaRPr lang="en-US" dirty="0"/>
        </a:p>
      </dgm:t>
    </dgm:pt>
    <dgm:pt modelId="{FAFF8890-5C9C-44CB-9FB2-61EDE95B806B}" type="parTrans" cxnId="{025CAA81-FA88-47F9-8BAE-62A01FF0B955}">
      <dgm:prSet/>
      <dgm:spPr>
        <a:ln>
          <a:solidFill>
            <a:schemeClr val="bg1">
              <a:lumMod val="95000"/>
            </a:schemeClr>
          </a:solidFill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D1D48750-565A-4160-BF55-5C7B84E05E8B}" type="sibTrans" cxnId="{025CAA81-FA88-47F9-8BAE-62A01FF0B955}">
      <dgm:prSet/>
      <dgm:spPr/>
      <dgm:t>
        <a:bodyPr/>
        <a:lstStyle/>
        <a:p>
          <a:endParaRPr lang="en-US"/>
        </a:p>
      </dgm:t>
    </dgm:pt>
    <dgm:pt modelId="{2B17FD20-37D2-4C62-AB22-9B03D07A7889}">
      <dgm:prSet phldrT="[Text]"/>
      <dgm:spPr/>
      <dgm:t>
        <a:bodyPr/>
        <a:lstStyle/>
        <a:p>
          <a:r>
            <a:rPr lang="en-US" dirty="0" smtClean="0"/>
            <a:t>Caterer</a:t>
          </a:r>
          <a:endParaRPr lang="en-US" dirty="0"/>
        </a:p>
      </dgm:t>
    </dgm:pt>
    <dgm:pt modelId="{B122B6AF-66D4-4D30-8B46-7E2E626CE4AA}" type="parTrans" cxnId="{66E202F9-76CA-450A-B80C-097084F4EB47}">
      <dgm:prSet/>
      <dgm:spPr>
        <a:ln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5DACA6D3-353C-4225-83DB-306CCBC6C2FB}" type="sibTrans" cxnId="{66E202F9-76CA-450A-B80C-097084F4EB47}">
      <dgm:prSet/>
      <dgm:spPr/>
      <dgm:t>
        <a:bodyPr/>
        <a:lstStyle/>
        <a:p>
          <a:endParaRPr lang="en-US"/>
        </a:p>
      </dgm:t>
    </dgm:pt>
    <dgm:pt modelId="{B70A7260-7DD6-4E57-AB25-159F9D3AFCF4}">
      <dgm:prSet phldrT="[Text]"/>
      <dgm:spPr/>
      <dgm:t>
        <a:bodyPr/>
        <a:lstStyle/>
        <a:p>
          <a:r>
            <a:rPr lang="en-US" dirty="0" smtClean="0"/>
            <a:t>Venue host</a:t>
          </a:r>
          <a:endParaRPr lang="en-US" dirty="0"/>
        </a:p>
      </dgm:t>
    </dgm:pt>
    <dgm:pt modelId="{26F35358-D5F0-463D-8DB4-8C2BBE3C659A}" type="parTrans" cxnId="{A79644E1-4F1C-49C6-A942-2973A3835F66}">
      <dgm:prSet/>
      <dgm:spPr>
        <a:ln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DA322838-A703-406C-AE54-685C5AFDDEE1}" type="sibTrans" cxnId="{A79644E1-4F1C-49C6-A942-2973A3835F66}">
      <dgm:prSet/>
      <dgm:spPr/>
      <dgm:t>
        <a:bodyPr/>
        <a:lstStyle/>
        <a:p>
          <a:endParaRPr lang="en-US"/>
        </a:p>
      </dgm:t>
    </dgm:pt>
    <dgm:pt modelId="{05F9DA54-21E8-42E4-8848-63363580A071}">
      <dgm:prSet phldrT="[Text]"/>
      <dgm:spPr/>
      <dgm:t>
        <a:bodyPr/>
        <a:lstStyle/>
        <a:p>
          <a:r>
            <a:rPr lang="en-US" dirty="0" smtClean="0"/>
            <a:t>Event attendees</a:t>
          </a:r>
          <a:endParaRPr lang="en-US" dirty="0"/>
        </a:p>
      </dgm:t>
    </dgm:pt>
    <dgm:pt modelId="{E5E3B27C-1790-4740-BFA7-F2E7C3FC4755}" type="sibTrans" cxnId="{06A96282-1D41-4803-A15C-F5DFF8A91330}">
      <dgm:prSet/>
      <dgm:spPr/>
      <dgm:t>
        <a:bodyPr/>
        <a:lstStyle/>
        <a:p>
          <a:endParaRPr lang="en-US"/>
        </a:p>
      </dgm:t>
    </dgm:pt>
    <dgm:pt modelId="{A208FE80-437D-41F0-ABCF-A0C27030A862}" type="parTrans" cxnId="{06A96282-1D41-4803-A15C-F5DFF8A91330}">
      <dgm:prSet/>
      <dgm:spPr>
        <a:ln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8DB272EE-4DF4-4E30-8EB7-B4B0F653B924}" type="pres">
      <dgm:prSet presAssocID="{0D5255E4-EE88-498D-819C-6D27042A2B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085E3-CC25-4ABF-BACD-89DA613FD394}" type="pres">
      <dgm:prSet presAssocID="{0779897A-0AAE-4B48-86A6-376221E9425A}" presName="centerShape" presStyleLbl="node0" presStyleIdx="0" presStyleCnt="1"/>
      <dgm:spPr/>
      <dgm:t>
        <a:bodyPr/>
        <a:lstStyle/>
        <a:p>
          <a:endParaRPr lang="en-US"/>
        </a:p>
      </dgm:t>
    </dgm:pt>
    <dgm:pt modelId="{CC19DFBA-6E21-47FD-9337-09FDA791DB22}" type="pres">
      <dgm:prSet presAssocID="{FAFF8890-5C9C-44CB-9FB2-61EDE95B806B}" presName="Name9" presStyleLbl="parChTrans1D2" presStyleIdx="0" presStyleCnt="4"/>
      <dgm:spPr/>
      <dgm:t>
        <a:bodyPr/>
        <a:lstStyle/>
        <a:p>
          <a:endParaRPr lang="en-US"/>
        </a:p>
      </dgm:t>
    </dgm:pt>
    <dgm:pt modelId="{79155CC6-C5A7-4B43-B141-9624DFA1D58D}" type="pres">
      <dgm:prSet presAssocID="{FAFF8890-5C9C-44CB-9FB2-61EDE95B806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9FCE41C-D602-4AC8-96D2-23ECFEB65C3C}" type="pres">
      <dgm:prSet presAssocID="{43C35267-415F-49DF-A60A-B8863835A3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E06FC-D7BC-41F0-91FE-EDEDE0698D88}" type="pres">
      <dgm:prSet presAssocID="{B122B6AF-66D4-4D30-8B46-7E2E626CE4AA}" presName="Name9" presStyleLbl="parChTrans1D2" presStyleIdx="1" presStyleCnt="4"/>
      <dgm:spPr/>
      <dgm:t>
        <a:bodyPr/>
        <a:lstStyle/>
        <a:p>
          <a:endParaRPr lang="en-US"/>
        </a:p>
      </dgm:t>
    </dgm:pt>
    <dgm:pt modelId="{41E70554-D988-45E4-9369-95AC66F9D0FF}" type="pres">
      <dgm:prSet presAssocID="{B122B6AF-66D4-4D30-8B46-7E2E626CE4A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B557DC6-92A7-450A-AFDB-515E561CA95E}" type="pres">
      <dgm:prSet presAssocID="{2B17FD20-37D2-4C62-AB22-9B03D07A78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5E418-AEC5-40FD-9FFE-CE9033B57C8F}" type="pres">
      <dgm:prSet presAssocID="{26F35358-D5F0-463D-8DB4-8C2BBE3C659A}" presName="Name9" presStyleLbl="parChTrans1D2" presStyleIdx="2" presStyleCnt="4"/>
      <dgm:spPr/>
      <dgm:t>
        <a:bodyPr/>
        <a:lstStyle/>
        <a:p>
          <a:endParaRPr lang="en-US"/>
        </a:p>
      </dgm:t>
    </dgm:pt>
    <dgm:pt modelId="{55877389-9319-4749-AE1F-CA03FC549355}" type="pres">
      <dgm:prSet presAssocID="{26F35358-D5F0-463D-8DB4-8C2BBE3C659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F22CBCA-6CA4-465C-A165-994E3B5404E2}" type="pres">
      <dgm:prSet presAssocID="{B70A7260-7DD6-4E57-AB25-159F9D3AFC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061B9-BFA9-4C22-9CB6-E67850EF95AB}" type="pres">
      <dgm:prSet presAssocID="{A208FE80-437D-41F0-ABCF-A0C27030A86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1C9A89F-5217-4E74-A6D7-045B10328604}" type="pres">
      <dgm:prSet presAssocID="{A208FE80-437D-41F0-ABCF-A0C27030A86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509582F-7382-428E-88E8-643CB492F152}" type="pres">
      <dgm:prSet presAssocID="{05F9DA54-21E8-42E4-8848-63363580A0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1E4185-57A3-4C94-94DE-5D4B97AC25F7}" type="presOf" srcId="{B70A7260-7DD6-4E57-AB25-159F9D3AFCF4}" destId="{8F22CBCA-6CA4-465C-A165-994E3B5404E2}" srcOrd="0" destOrd="0" presId="urn:microsoft.com/office/officeart/2005/8/layout/radial1"/>
    <dgm:cxn modelId="{06A96282-1D41-4803-A15C-F5DFF8A91330}" srcId="{0779897A-0AAE-4B48-86A6-376221E9425A}" destId="{05F9DA54-21E8-42E4-8848-63363580A071}" srcOrd="3" destOrd="0" parTransId="{A208FE80-437D-41F0-ABCF-A0C27030A862}" sibTransId="{E5E3B27C-1790-4740-BFA7-F2E7C3FC4755}"/>
    <dgm:cxn modelId="{BD004B21-32A3-479D-A84B-7B22A7F0A31E}" type="presOf" srcId="{0779897A-0AAE-4B48-86A6-376221E9425A}" destId="{C82085E3-CC25-4ABF-BACD-89DA613FD394}" srcOrd="0" destOrd="0" presId="urn:microsoft.com/office/officeart/2005/8/layout/radial1"/>
    <dgm:cxn modelId="{1F374455-FE22-42C1-A05E-CC671297AA06}" type="presOf" srcId="{B122B6AF-66D4-4D30-8B46-7E2E626CE4AA}" destId="{41E70554-D988-45E4-9369-95AC66F9D0FF}" srcOrd="1" destOrd="0" presId="urn:microsoft.com/office/officeart/2005/8/layout/radial1"/>
    <dgm:cxn modelId="{025CAA81-FA88-47F9-8BAE-62A01FF0B955}" srcId="{0779897A-0AAE-4B48-86A6-376221E9425A}" destId="{43C35267-415F-49DF-A60A-B8863835A321}" srcOrd="0" destOrd="0" parTransId="{FAFF8890-5C9C-44CB-9FB2-61EDE95B806B}" sibTransId="{D1D48750-565A-4160-BF55-5C7B84E05E8B}"/>
    <dgm:cxn modelId="{67B2E9A0-3EB5-407F-B674-64D84B1FC1BA}" type="presOf" srcId="{B122B6AF-66D4-4D30-8B46-7E2E626CE4AA}" destId="{08DE06FC-D7BC-41F0-91FE-EDEDE0698D88}" srcOrd="0" destOrd="0" presId="urn:microsoft.com/office/officeart/2005/8/layout/radial1"/>
    <dgm:cxn modelId="{081F203E-89A6-4FA5-AD99-FD43C9938E47}" srcId="{0D5255E4-EE88-498D-819C-6D27042A2BB9}" destId="{0779897A-0AAE-4B48-86A6-376221E9425A}" srcOrd="0" destOrd="0" parTransId="{43CA901D-30B3-4392-A9BE-AF11A128045F}" sibTransId="{8989613B-D04E-4621-A719-E3AF9800532D}"/>
    <dgm:cxn modelId="{53457149-70B1-4603-A085-1C49E155BB8C}" type="presOf" srcId="{FAFF8890-5C9C-44CB-9FB2-61EDE95B806B}" destId="{CC19DFBA-6E21-47FD-9337-09FDA791DB22}" srcOrd="0" destOrd="0" presId="urn:microsoft.com/office/officeart/2005/8/layout/radial1"/>
    <dgm:cxn modelId="{8F08B0F0-DF0E-4460-B867-3CD0F2B1D457}" type="presOf" srcId="{0D5255E4-EE88-498D-819C-6D27042A2BB9}" destId="{8DB272EE-4DF4-4E30-8EB7-B4B0F653B924}" srcOrd="0" destOrd="0" presId="urn:microsoft.com/office/officeart/2005/8/layout/radial1"/>
    <dgm:cxn modelId="{055E5FB3-92D7-4B96-AD20-3280588D4ABC}" type="presOf" srcId="{A208FE80-437D-41F0-ABCF-A0C27030A862}" destId="{DEB061B9-BFA9-4C22-9CB6-E67850EF95AB}" srcOrd="0" destOrd="0" presId="urn:microsoft.com/office/officeart/2005/8/layout/radial1"/>
    <dgm:cxn modelId="{FCB6EA99-6157-40E0-BC05-314513782F41}" type="presOf" srcId="{43C35267-415F-49DF-A60A-B8863835A321}" destId="{49FCE41C-D602-4AC8-96D2-23ECFEB65C3C}" srcOrd="0" destOrd="0" presId="urn:microsoft.com/office/officeart/2005/8/layout/radial1"/>
    <dgm:cxn modelId="{66E202F9-76CA-450A-B80C-097084F4EB47}" srcId="{0779897A-0AAE-4B48-86A6-376221E9425A}" destId="{2B17FD20-37D2-4C62-AB22-9B03D07A7889}" srcOrd="1" destOrd="0" parTransId="{B122B6AF-66D4-4D30-8B46-7E2E626CE4AA}" sibTransId="{5DACA6D3-353C-4225-83DB-306CCBC6C2FB}"/>
    <dgm:cxn modelId="{D6428649-195E-463C-B457-F21951F39868}" type="presOf" srcId="{FAFF8890-5C9C-44CB-9FB2-61EDE95B806B}" destId="{79155CC6-C5A7-4B43-B141-9624DFA1D58D}" srcOrd="1" destOrd="0" presId="urn:microsoft.com/office/officeart/2005/8/layout/radial1"/>
    <dgm:cxn modelId="{895AB4E4-D564-40AE-9D02-A1BBD452D824}" type="presOf" srcId="{26F35358-D5F0-463D-8DB4-8C2BBE3C659A}" destId="{A435E418-AEC5-40FD-9FFE-CE9033B57C8F}" srcOrd="0" destOrd="0" presId="urn:microsoft.com/office/officeart/2005/8/layout/radial1"/>
    <dgm:cxn modelId="{0460903A-F37A-4E13-9AE0-E42FCF1AD73B}" type="presOf" srcId="{2B17FD20-37D2-4C62-AB22-9B03D07A7889}" destId="{2B557DC6-92A7-450A-AFDB-515E561CA95E}" srcOrd="0" destOrd="0" presId="urn:microsoft.com/office/officeart/2005/8/layout/radial1"/>
    <dgm:cxn modelId="{070D13FB-3FD1-4221-B816-80C29BEB5E7B}" type="presOf" srcId="{26F35358-D5F0-463D-8DB4-8C2BBE3C659A}" destId="{55877389-9319-4749-AE1F-CA03FC549355}" srcOrd="1" destOrd="0" presId="urn:microsoft.com/office/officeart/2005/8/layout/radial1"/>
    <dgm:cxn modelId="{F735AE00-9F11-4924-9F64-D668E665FD0C}" type="presOf" srcId="{05F9DA54-21E8-42E4-8848-63363580A071}" destId="{2509582F-7382-428E-88E8-643CB492F152}" srcOrd="0" destOrd="0" presId="urn:microsoft.com/office/officeart/2005/8/layout/radial1"/>
    <dgm:cxn modelId="{8F7808CC-7CD2-4322-B4B5-CEA1FE7D0C51}" type="presOf" srcId="{A208FE80-437D-41F0-ABCF-A0C27030A862}" destId="{F1C9A89F-5217-4E74-A6D7-045B10328604}" srcOrd="1" destOrd="0" presId="urn:microsoft.com/office/officeart/2005/8/layout/radial1"/>
    <dgm:cxn modelId="{A79644E1-4F1C-49C6-A942-2973A3835F66}" srcId="{0779897A-0AAE-4B48-86A6-376221E9425A}" destId="{B70A7260-7DD6-4E57-AB25-159F9D3AFCF4}" srcOrd="2" destOrd="0" parTransId="{26F35358-D5F0-463D-8DB4-8C2BBE3C659A}" sibTransId="{DA322838-A703-406C-AE54-685C5AFDDEE1}"/>
    <dgm:cxn modelId="{35418BDB-4F5B-4D7E-8A0E-F08B35EB1107}" type="presParOf" srcId="{8DB272EE-4DF4-4E30-8EB7-B4B0F653B924}" destId="{C82085E3-CC25-4ABF-BACD-89DA613FD394}" srcOrd="0" destOrd="0" presId="urn:microsoft.com/office/officeart/2005/8/layout/radial1"/>
    <dgm:cxn modelId="{596872F1-00E6-4FDC-9D9C-73360A4BC2A1}" type="presParOf" srcId="{8DB272EE-4DF4-4E30-8EB7-B4B0F653B924}" destId="{CC19DFBA-6E21-47FD-9337-09FDA791DB22}" srcOrd="1" destOrd="0" presId="urn:microsoft.com/office/officeart/2005/8/layout/radial1"/>
    <dgm:cxn modelId="{BB826FF8-8426-4676-91F2-367396319CB1}" type="presParOf" srcId="{CC19DFBA-6E21-47FD-9337-09FDA791DB22}" destId="{79155CC6-C5A7-4B43-B141-9624DFA1D58D}" srcOrd="0" destOrd="0" presId="urn:microsoft.com/office/officeart/2005/8/layout/radial1"/>
    <dgm:cxn modelId="{9F0383F9-1E1E-404B-804E-62197347AB2A}" type="presParOf" srcId="{8DB272EE-4DF4-4E30-8EB7-B4B0F653B924}" destId="{49FCE41C-D602-4AC8-96D2-23ECFEB65C3C}" srcOrd="2" destOrd="0" presId="urn:microsoft.com/office/officeart/2005/8/layout/radial1"/>
    <dgm:cxn modelId="{FA7DD03A-56D5-43A3-80A1-C5C581A8AA43}" type="presParOf" srcId="{8DB272EE-4DF4-4E30-8EB7-B4B0F653B924}" destId="{08DE06FC-D7BC-41F0-91FE-EDEDE0698D88}" srcOrd="3" destOrd="0" presId="urn:microsoft.com/office/officeart/2005/8/layout/radial1"/>
    <dgm:cxn modelId="{439A641E-6D5C-4CC5-969C-B2549585AB49}" type="presParOf" srcId="{08DE06FC-D7BC-41F0-91FE-EDEDE0698D88}" destId="{41E70554-D988-45E4-9369-95AC66F9D0FF}" srcOrd="0" destOrd="0" presId="urn:microsoft.com/office/officeart/2005/8/layout/radial1"/>
    <dgm:cxn modelId="{40DB0EEA-2ADC-4D8B-8B90-B29BAEBE7C19}" type="presParOf" srcId="{8DB272EE-4DF4-4E30-8EB7-B4B0F653B924}" destId="{2B557DC6-92A7-450A-AFDB-515E561CA95E}" srcOrd="4" destOrd="0" presId="urn:microsoft.com/office/officeart/2005/8/layout/radial1"/>
    <dgm:cxn modelId="{7C1C0771-A12A-48B4-AF83-3A5E17534807}" type="presParOf" srcId="{8DB272EE-4DF4-4E30-8EB7-B4B0F653B924}" destId="{A435E418-AEC5-40FD-9FFE-CE9033B57C8F}" srcOrd="5" destOrd="0" presId="urn:microsoft.com/office/officeart/2005/8/layout/radial1"/>
    <dgm:cxn modelId="{250C7BA7-99AB-4F25-82DF-167D20439BAC}" type="presParOf" srcId="{A435E418-AEC5-40FD-9FFE-CE9033B57C8F}" destId="{55877389-9319-4749-AE1F-CA03FC549355}" srcOrd="0" destOrd="0" presId="urn:microsoft.com/office/officeart/2005/8/layout/radial1"/>
    <dgm:cxn modelId="{5E6AE0CE-FB96-4855-BB60-46C38B0980CF}" type="presParOf" srcId="{8DB272EE-4DF4-4E30-8EB7-B4B0F653B924}" destId="{8F22CBCA-6CA4-465C-A165-994E3B5404E2}" srcOrd="6" destOrd="0" presId="urn:microsoft.com/office/officeart/2005/8/layout/radial1"/>
    <dgm:cxn modelId="{C9EFB497-38BD-413A-9A01-F1952026E1BB}" type="presParOf" srcId="{8DB272EE-4DF4-4E30-8EB7-B4B0F653B924}" destId="{DEB061B9-BFA9-4C22-9CB6-E67850EF95AB}" srcOrd="7" destOrd="0" presId="urn:microsoft.com/office/officeart/2005/8/layout/radial1"/>
    <dgm:cxn modelId="{10B7F828-3A54-44B8-9E36-A54392B16EC2}" type="presParOf" srcId="{DEB061B9-BFA9-4C22-9CB6-E67850EF95AB}" destId="{F1C9A89F-5217-4E74-A6D7-045B10328604}" srcOrd="0" destOrd="0" presId="urn:microsoft.com/office/officeart/2005/8/layout/radial1"/>
    <dgm:cxn modelId="{DCF0A1B2-74AB-43BC-9A98-99C55C618096}" type="presParOf" srcId="{8DB272EE-4DF4-4E30-8EB7-B4B0F653B924}" destId="{2509582F-7382-428E-88E8-643CB492F15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255E4-EE88-498D-819C-6D27042A2BB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79897A-0AAE-4B48-86A6-376221E9425A}">
      <dgm:prSet phldrT="[Text]"/>
      <dgm:spPr/>
      <dgm:t>
        <a:bodyPr/>
        <a:lstStyle/>
        <a:p>
          <a:r>
            <a:rPr lang="en-US" dirty="0" smtClean="0"/>
            <a:t>Principle Individual</a:t>
          </a:r>
          <a:endParaRPr lang="en-US" dirty="0"/>
        </a:p>
      </dgm:t>
    </dgm:pt>
    <dgm:pt modelId="{43CA901D-30B3-4392-A9BE-AF11A128045F}" type="parTrans" cxnId="{081F203E-89A6-4FA5-AD99-FD43C9938E47}">
      <dgm:prSet/>
      <dgm:spPr/>
      <dgm:t>
        <a:bodyPr/>
        <a:lstStyle/>
        <a:p>
          <a:endParaRPr lang="en-US"/>
        </a:p>
      </dgm:t>
    </dgm:pt>
    <dgm:pt modelId="{8989613B-D04E-4621-A719-E3AF9800532D}" type="sibTrans" cxnId="{081F203E-89A6-4FA5-AD99-FD43C9938E47}">
      <dgm:prSet/>
      <dgm:spPr/>
      <dgm:t>
        <a:bodyPr/>
        <a:lstStyle/>
        <a:p>
          <a:endParaRPr lang="en-US"/>
        </a:p>
      </dgm:t>
    </dgm:pt>
    <dgm:pt modelId="{43C35267-415F-49DF-A60A-B8863835A321}">
      <dgm:prSet phldrT="[Text]"/>
      <dgm:spPr/>
      <dgm:t>
        <a:bodyPr/>
        <a:lstStyle/>
        <a:p>
          <a:r>
            <a:rPr lang="en-US" dirty="0" smtClean="0"/>
            <a:t>Event planner</a:t>
          </a:r>
          <a:endParaRPr lang="en-US" dirty="0"/>
        </a:p>
      </dgm:t>
    </dgm:pt>
    <dgm:pt modelId="{FAFF8890-5C9C-44CB-9FB2-61EDE95B806B}" type="parTrans" cxnId="{025CAA81-FA88-47F9-8BAE-62A01FF0B955}">
      <dgm:prSet/>
      <dgm:spPr>
        <a:ln>
          <a:solidFill>
            <a:schemeClr val="tx1"/>
          </a:solidFill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D1D48750-565A-4160-BF55-5C7B84E05E8B}" type="sibTrans" cxnId="{025CAA81-FA88-47F9-8BAE-62A01FF0B955}">
      <dgm:prSet/>
      <dgm:spPr/>
      <dgm:t>
        <a:bodyPr/>
        <a:lstStyle/>
        <a:p>
          <a:endParaRPr lang="en-US"/>
        </a:p>
      </dgm:t>
    </dgm:pt>
    <dgm:pt modelId="{2B17FD20-37D2-4C62-AB22-9B03D07A7889}">
      <dgm:prSet phldrT="[Text]"/>
      <dgm:spPr/>
      <dgm:t>
        <a:bodyPr/>
        <a:lstStyle/>
        <a:p>
          <a:r>
            <a:rPr lang="en-US" dirty="0" smtClean="0"/>
            <a:t>Caterer</a:t>
          </a:r>
          <a:endParaRPr lang="en-US" dirty="0"/>
        </a:p>
      </dgm:t>
    </dgm:pt>
    <dgm:pt modelId="{B122B6AF-66D4-4D30-8B46-7E2E626CE4AA}" type="parTrans" cxnId="{66E202F9-76CA-450A-B80C-097084F4EB47}">
      <dgm:prSet/>
      <dgm:spPr>
        <a:ln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5DACA6D3-353C-4225-83DB-306CCBC6C2FB}" type="sibTrans" cxnId="{66E202F9-76CA-450A-B80C-097084F4EB47}">
      <dgm:prSet/>
      <dgm:spPr/>
      <dgm:t>
        <a:bodyPr/>
        <a:lstStyle/>
        <a:p>
          <a:endParaRPr lang="en-US"/>
        </a:p>
      </dgm:t>
    </dgm:pt>
    <dgm:pt modelId="{B70A7260-7DD6-4E57-AB25-159F9D3AFCF4}">
      <dgm:prSet phldrT="[Text]"/>
      <dgm:spPr/>
      <dgm:t>
        <a:bodyPr/>
        <a:lstStyle/>
        <a:p>
          <a:r>
            <a:rPr lang="en-US" dirty="0" smtClean="0"/>
            <a:t>Venue host</a:t>
          </a:r>
          <a:endParaRPr lang="en-US" dirty="0"/>
        </a:p>
      </dgm:t>
    </dgm:pt>
    <dgm:pt modelId="{26F35358-D5F0-463D-8DB4-8C2BBE3C659A}" type="parTrans" cxnId="{A79644E1-4F1C-49C6-A942-2973A3835F66}">
      <dgm:prSet/>
      <dgm:spPr>
        <a:ln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DA322838-A703-406C-AE54-685C5AFDDEE1}" type="sibTrans" cxnId="{A79644E1-4F1C-49C6-A942-2973A3835F66}">
      <dgm:prSet/>
      <dgm:spPr/>
      <dgm:t>
        <a:bodyPr/>
        <a:lstStyle/>
        <a:p>
          <a:endParaRPr lang="en-US"/>
        </a:p>
      </dgm:t>
    </dgm:pt>
    <dgm:pt modelId="{05F9DA54-21E8-42E4-8848-63363580A071}">
      <dgm:prSet phldrT="[Text]"/>
      <dgm:spPr/>
      <dgm:t>
        <a:bodyPr/>
        <a:lstStyle/>
        <a:p>
          <a:r>
            <a:rPr lang="en-US" dirty="0" smtClean="0"/>
            <a:t>Event attendees</a:t>
          </a:r>
          <a:endParaRPr lang="en-US" dirty="0"/>
        </a:p>
      </dgm:t>
    </dgm:pt>
    <dgm:pt modelId="{E5E3B27C-1790-4740-BFA7-F2E7C3FC4755}" type="sibTrans" cxnId="{06A96282-1D41-4803-A15C-F5DFF8A91330}">
      <dgm:prSet/>
      <dgm:spPr/>
      <dgm:t>
        <a:bodyPr/>
        <a:lstStyle/>
        <a:p>
          <a:endParaRPr lang="en-US"/>
        </a:p>
      </dgm:t>
    </dgm:pt>
    <dgm:pt modelId="{A208FE80-437D-41F0-ABCF-A0C27030A862}" type="parTrans" cxnId="{06A96282-1D41-4803-A15C-F5DFF8A91330}">
      <dgm:prSet/>
      <dgm:spPr>
        <a:ln>
          <a:headEnd type="triangle" w="lg" len="lg"/>
          <a:tailEnd type="triangle" w="lg" len="lg"/>
        </a:ln>
      </dgm:spPr>
      <dgm:t>
        <a:bodyPr/>
        <a:lstStyle/>
        <a:p>
          <a:endParaRPr lang="en-US"/>
        </a:p>
      </dgm:t>
    </dgm:pt>
    <dgm:pt modelId="{8DB272EE-4DF4-4E30-8EB7-B4B0F653B924}" type="pres">
      <dgm:prSet presAssocID="{0D5255E4-EE88-498D-819C-6D27042A2B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085E3-CC25-4ABF-BACD-89DA613FD394}" type="pres">
      <dgm:prSet presAssocID="{0779897A-0AAE-4B48-86A6-376221E9425A}" presName="centerShape" presStyleLbl="node0" presStyleIdx="0" presStyleCnt="1"/>
      <dgm:spPr/>
      <dgm:t>
        <a:bodyPr/>
        <a:lstStyle/>
        <a:p>
          <a:endParaRPr lang="en-US"/>
        </a:p>
      </dgm:t>
    </dgm:pt>
    <dgm:pt modelId="{CC19DFBA-6E21-47FD-9337-09FDA791DB22}" type="pres">
      <dgm:prSet presAssocID="{FAFF8890-5C9C-44CB-9FB2-61EDE95B806B}" presName="Name9" presStyleLbl="parChTrans1D2" presStyleIdx="0" presStyleCnt="4"/>
      <dgm:spPr/>
      <dgm:t>
        <a:bodyPr/>
        <a:lstStyle/>
        <a:p>
          <a:endParaRPr lang="en-US"/>
        </a:p>
      </dgm:t>
    </dgm:pt>
    <dgm:pt modelId="{79155CC6-C5A7-4B43-B141-9624DFA1D58D}" type="pres">
      <dgm:prSet presAssocID="{FAFF8890-5C9C-44CB-9FB2-61EDE95B806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9FCE41C-D602-4AC8-96D2-23ECFEB65C3C}" type="pres">
      <dgm:prSet presAssocID="{43C35267-415F-49DF-A60A-B8863835A3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E06FC-D7BC-41F0-91FE-EDEDE0698D88}" type="pres">
      <dgm:prSet presAssocID="{B122B6AF-66D4-4D30-8B46-7E2E626CE4AA}" presName="Name9" presStyleLbl="parChTrans1D2" presStyleIdx="1" presStyleCnt="4"/>
      <dgm:spPr/>
      <dgm:t>
        <a:bodyPr/>
        <a:lstStyle/>
        <a:p>
          <a:endParaRPr lang="en-US"/>
        </a:p>
      </dgm:t>
    </dgm:pt>
    <dgm:pt modelId="{41E70554-D988-45E4-9369-95AC66F9D0FF}" type="pres">
      <dgm:prSet presAssocID="{B122B6AF-66D4-4D30-8B46-7E2E626CE4A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B557DC6-92A7-450A-AFDB-515E561CA95E}" type="pres">
      <dgm:prSet presAssocID="{2B17FD20-37D2-4C62-AB22-9B03D07A78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5E418-AEC5-40FD-9FFE-CE9033B57C8F}" type="pres">
      <dgm:prSet presAssocID="{26F35358-D5F0-463D-8DB4-8C2BBE3C659A}" presName="Name9" presStyleLbl="parChTrans1D2" presStyleIdx="2" presStyleCnt="4"/>
      <dgm:spPr/>
      <dgm:t>
        <a:bodyPr/>
        <a:lstStyle/>
        <a:p>
          <a:endParaRPr lang="en-US"/>
        </a:p>
      </dgm:t>
    </dgm:pt>
    <dgm:pt modelId="{55877389-9319-4749-AE1F-CA03FC549355}" type="pres">
      <dgm:prSet presAssocID="{26F35358-D5F0-463D-8DB4-8C2BBE3C659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F22CBCA-6CA4-465C-A165-994E3B5404E2}" type="pres">
      <dgm:prSet presAssocID="{B70A7260-7DD6-4E57-AB25-159F9D3AFC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061B9-BFA9-4C22-9CB6-E67850EF95AB}" type="pres">
      <dgm:prSet presAssocID="{A208FE80-437D-41F0-ABCF-A0C27030A86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1C9A89F-5217-4E74-A6D7-045B10328604}" type="pres">
      <dgm:prSet presAssocID="{A208FE80-437D-41F0-ABCF-A0C27030A86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509582F-7382-428E-88E8-643CB492F152}" type="pres">
      <dgm:prSet presAssocID="{05F9DA54-21E8-42E4-8848-63363580A0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CFA610-036B-48E5-94F2-E230A4A3A3A3}" type="presOf" srcId="{FAFF8890-5C9C-44CB-9FB2-61EDE95B806B}" destId="{79155CC6-C5A7-4B43-B141-9624DFA1D58D}" srcOrd="1" destOrd="0" presId="urn:microsoft.com/office/officeart/2005/8/layout/radial1"/>
    <dgm:cxn modelId="{06A96282-1D41-4803-A15C-F5DFF8A91330}" srcId="{0779897A-0AAE-4B48-86A6-376221E9425A}" destId="{05F9DA54-21E8-42E4-8848-63363580A071}" srcOrd="3" destOrd="0" parTransId="{A208FE80-437D-41F0-ABCF-A0C27030A862}" sibTransId="{E5E3B27C-1790-4740-BFA7-F2E7C3FC4755}"/>
    <dgm:cxn modelId="{FA6207FB-2EB1-4C87-8446-9C09E5C1D575}" type="presOf" srcId="{B122B6AF-66D4-4D30-8B46-7E2E626CE4AA}" destId="{41E70554-D988-45E4-9369-95AC66F9D0FF}" srcOrd="1" destOrd="0" presId="urn:microsoft.com/office/officeart/2005/8/layout/radial1"/>
    <dgm:cxn modelId="{FFF6A235-D60D-4519-81D2-9B52D18880BB}" type="presOf" srcId="{A208FE80-437D-41F0-ABCF-A0C27030A862}" destId="{F1C9A89F-5217-4E74-A6D7-045B10328604}" srcOrd="1" destOrd="0" presId="urn:microsoft.com/office/officeart/2005/8/layout/radial1"/>
    <dgm:cxn modelId="{FCDD36B1-E824-48CD-8F65-E54DE8750AAE}" type="presOf" srcId="{26F35358-D5F0-463D-8DB4-8C2BBE3C659A}" destId="{A435E418-AEC5-40FD-9FFE-CE9033B57C8F}" srcOrd="0" destOrd="0" presId="urn:microsoft.com/office/officeart/2005/8/layout/radial1"/>
    <dgm:cxn modelId="{025CAA81-FA88-47F9-8BAE-62A01FF0B955}" srcId="{0779897A-0AAE-4B48-86A6-376221E9425A}" destId="{43C35267-415F-49DF-A60A-B8863835A321}" srcOrd="0" destOrd="0" parTransId="{FAFF8890-5C9C-44CB-9FB2-61EDE95B806B}" sibTransId="{D1D48750-565A-4160-BF55-5C7B84E05E8B}"/>
    <dgm:cxn modelId="{081F203E-89A6-4FA5-AD99-FD43C9938E47}" srcId="{0D5255E4-EE88-498D-819C-6D27042A2BB9}" destId="{0779897A-0AAE-4B48-86A6-376221E9425A}" srcOrd="0" destOrd="0" parTransId="{43CA901D-30B3-4392-A9BE-AF11A128045F}" sibTransId="{8989613B-D04E-4621-A719-E3AF9800532D}"/>
    <dgm:cxn modelId="{5467D034-6BF7-4AC3-9C16-0C5AA721EB94}" type="presOf" srcId="{B122B6AF-66D4-4D30-8B46-7E2E626CE4AA}" destId="{08DE06FC-D7BC-41F0-91FE-EDEDE0698D88}" srcOrd="0" destOrd="0" presId="urn:microsoft.com/office/officeart/2005/8/layout/radial1"/>
    <dgm:cxn modelId="{37864DAC-1DBC-45DF-9E5F-4BB494FC4C19}" type="presOf" srcId="{0D5255E4-EE88-498D-819C-6D27042A2BB9}" destId="{8DB272EE-4DF4-4E30-8EB7-B4B0F653B924}" srcOrd="0" destOrd="0" presId="urn:microsoft.com/office/officeart/2005/8/layout/radial1"/>
    <dgm:cxn modelId="{580CE090-3C08-4D28-A612-3B5AC55703D9}" type="presOf" srcId="{05F9DA54-21E8-42E4-8848-63363580A071}" destId="{2509582F-7382-428E-88E8-643CB492F152}" srcOrd="0" destOrd="0" presId="urn:microsoft.com/office/officeart/2005/8/layout/radial1"/>
    <dgm:cxn modelId="{9A034D9F-7F0A-487F-A881-123E72591073}" type="presOf" srcId="{2B17FD20-37D2-4C62-AB22-9B03D07A7889}" destId="{2B557DC6-92A7-450A-AFDB-515E561CA95E}" srcOrd="0" destOrd="0" presId="urn:microsoft.com/office/officeart/2005/8/layout/radial1"/>
    <dgm:cxn modelId="{F7E45CA2-3274-4B15-899C-244797810C31}" type="presOf" srcId="{B70A7260-7DD6-4E57-AB25-159F9D3AFCF4}" destId="{8F22CBCA-6CA4-465C-A165-994E3B5404E2}" srcOrd="0" destOrd="0" presId="urn:microsoft.com/office/officeart/2005/8/layout/radial1"/>
    <dgm:cxn modelId="{66E202F9-76CA-450A-B80C-097084F4EB47}" srcId="{0779897A-0AAE-4B48-86A6-376221E9425A}" destId="{2B17FD20-37D2-4C62-AB22-9B03D07A7889}" srcOrd="1" destOrd="0" parTransId="{B122B6AF-66D4-4D30-8B46-7E2E626CE4AA}" sibTransId="{5DACA6D3-353C-4225-83DB-306CCBC6C2FB}"/>
    <dgm:cxn modelId="{C139392C-6DA2-473F-A821-2C65B912C7DF}" type="presOf" srcId="{26F35358-D5F0-463D-8DB4-8C2BBE3C659A}" destId="{55877389-9319-4749-AE1F-CA03FC549355}" srcOrd="1" destOrd="0" presId="urn:microsoft.com/office/officeart/2005/8/layout/radial1"/>
    <dgm:cxn modelId="{6B31B5C7-3C8C-4791-A363-0DE0CFB52A83}" type="presOf" srcId="{FAFF8890-5C9C-44CB-9FB2-61EDE95B806B}" destId="{CC19DFBA-6E21-47FD-9337-09FDA791DB22}" srcOrd="0" destOrd="0" presId="urn:microsoft.com/office/officeart/2005/8/layout/radial1"/>
    <dgm:cxn modelId="{D5169F50-BA82-4DB9-9C9B-EFA12BBAD6DD}" type="presOf" srcId="{0779897A-0AAE-4B48-86A6-376221E9425A}" destId="{C82085E3-CC25-4ABF-BACD-89DA613FD394}" srcOrd="0" destOrd="0" presId="urn:microsoft.com/office/officeart/2005/8/layout/radial1"/>
    <dgm:cxn modelId="{3353A362-7674-40A5-9FF4-76AEF9AFC30C}" type="presOf" srcId="{A208FE80-437D-41F0-ABCF-A0C27030A862}" destId="{DEB061B9-BFA9-4C22-9CB6-E67850EF95AB}" srcOrd="0" destOrd="0" presId="urn:microsoft.com/office/officeart/2005/8/layout/radial1"/>
    <dgm:cxn modelId="{A79644E1-4F1C-49C6-A942-2973A3835F66}" srcId="{0779897A-0AAE-4B48-86A6-376221E9425A}" destId="{B70A7260-7DD6-4E57-AB25-159F9D3AFCF4}" srcOrd="2" destOrd="0" parTransId="{26F35358-D5F0-463D-8DB4-8C2BBE3C659A}" sibTransId="{DA322838-A703-406C-AE54-685C5AFDDEE1}"/>
    <dgm:cxn modelId="{C2AA38FC-7710-4734-AAD9-296BD33E846C}" type="presOf" srcId="{43C35267-415F-49DF-A60A-B8863835A321}" destId="{49FCE41C-D602-4AC8-96D2-23ECFEB65C3C}" srcOrd="0" destOrd="0" presId="urn:microsoft.com/office/officeart/2005/8/layout/radial1"/>
    <dgm:cxn modelId="{1DB2ACE0-0609-4198-89E1-CFEC8A140B4E}" type="presParOf" srcId="{8DB272EE-4DF4-4E30-8EB7-B4B0F653B924}" destId="{C82085E3-CC25-4ABF-BACD-89DA613FD394}" srcOrd="0" destOrd="0" presId="urn:microsoft.com/office/officeart/2005/8/layout/radial1"/>
    <dgm:cxn modelId="{C3A21600-0E5D-48CA-B1A6-ADAAF7914761}" type="presParOf" srcId="{8DB272EE-4DF4-4E30-8EB7-B4B0F653B924}" destId="{CC19DFBA-6E21-47FD-9337-09FDA791DB22}" srcOrd="1" destOrd="0" presId="urn:microsoft.com/office/officeart/2005/8/layout/radial1"/>
    <dgm:cxn modelId="{1DAED8DA-EDB3-454A-82B6-25F3B4827087}" type="presParOf" srcId="{CC19DFBA-6E21-47FD-9337-09FDA791DB22}" destId="{79155CC6-C5A7-4B43-B141-9624DFA1D58D}" srcOrd="0" destOrd="0" presId="urn:microsoft.com/office/officeart/2005/8/layout/radial1"/>
    <dgm:cxn modelId="{3A999250-A32C-4B35-AFB2-AC3834F845E3}" type="presParOf" srcId="{8DB272EE-4DF4-4E30-8EB7-B4B0F653B924}" destId="{49FCE41C-D602-4AC8-96D2-23ECFEB65C3C}" srcOrd="2" destOrd="0" presId="urn:microsoft.com/office/officeart/2005/8/layout/radial1"/>
    <dgm:cxn modelId="{4A2FF596-22DE-46D2-BF89-F257BB4C8B6F}" type="presParOf" srcId="{8DB272EE-4DF4-4E30-8EB7-B4B0F653B924}" destId="{08DE06FC-D7BC-41F0-91FE-EDEDE0698D88}" srcOrd="3" destOrd="0" presId="urn:microsoft.com/office/officeart/2005/8/layout/radial1"/>
    <dgm:cxn modelId="{63D772EB-F860-4BD8-8E52-D22EA297E8D9}" type="presParOf" srcId="{08DE06FC-D7BC-41F0-91FE-EDEDE0698D88}" destId="{41E70554-D988-45E4-9369-95AC66F9D0FF}" srcOrd="0" destOrd="0" presId="urn:microsoft.com/office/officeart/2005/8/layout/radial1"/>
    <dgm:cxn modelId="{4938F70D-F7EA-45D0-AF14-46E6A9C9DC9E}" type="presParOf" srcId="{8DB272EE-4DF4-4E30-8EB7-B4B0F653B924}" destId="{2B557DC6-92A7-450A-AFDB-515E561CA95E}" srcOrd="4" destOrd="0" presId="urn:microsoft.com/office/officeart/2005/8/layout/radial1"/>
    <dgm:cxn modelId="{BFB63633-52DA-4775-8BE3-C38DD49C43BF}" type="presParOf" srcId="{8DB272EE-4DF4-4E30-8EB7-B4B0F653B924}" destId="{A435E418-AEC5-40FD-9FFE-CE9033B57C8F}" srcOrd="5" destOrd="0" presId="urn:microsoft.com/office/officeart/2005/8/layout/radial1"/>
    <dgm:cxn modelId="{2B5FFAAC-9D6A-4CB7-BC58-F368C2C8FA31}" type="presParOf" srcId="{A435E418-AEC5-40FD-9FFE-CE9033B57C8F}" destId="{55877389-9319-4749-AE1F-CA03FC549355}" srcOrd="0" destOrd="0" presId="urn:microsoft.com/office/officeart/2005/8/layout/radial1"/>
    <dgm:cxn modelId="{DD248C63-8683-4B07-B443-32E4AA5A6AC7}" type="presParOf" srcId="{8DB272EE-4DF4-4E30-8EB7-B4B0F653B924}" destId="{8F22CBCA-6CA4-465C-A165-994E3B5404E2}" srcOrd="6" destOrd="0" presId="urn:microsoft.com/office/officeart/2005/8/layout/radial1"/>
    <dgm:cxn modelId="{985AF834-E8C9-47CE-870D-53664F83AEC2}" type="presParOf" srcId="{8DB272EE-4DF4-4E30-8EB7-B4B0F653B924}" destId="{DEB061B9-BFA9-4C22-9CB6-E67850EF95AB}" srcOrd="7" destOrd="0" presId="urn:microsoft.com/office/officeart/2005/8/layout/radial1"/>
    <dgm:cxn modelId="{8E274812-0381-42FB-976B-AF2E7CFC4245}" type="presParOf" srcId="{DEB061B9-BFA9-4C22-9CB6-E67850EF95AB}" destId="{F1C9A89F-5217-4E74-A6D7-045B10328604}" srcOrd="0" destOrd="0" presId="urn:microsoft.com/office/officeart/2005/8/layout/radial1"/>
    <dgm:cxn modelId="{91558C6D-936D-4D35-8D2E-5FE06CABFC00}" type="presParOf" srcId="{8DB272EE-4DF4-4E30-8EB7-B4B0F653B924}" destId="{2509582F-7382-428E-88E8-643CB492F15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085E3-CC25-4ABF-BACD-89DA613FD394}">
      <dsp:nvSpPr>
        <dsp:cNvPr id="0" name=""/>
        <dsp:cNvSpPr/>
      </dsp:nvSpPr>
      <dsp:spPr>
        <a:xfrm>
          <a:off x="1679525" y="1984325"/>
          <a:ext cx="1289149" cy="1289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Principle Individual</a:t>
          </a:r>
          <a:endParaRPr lang="en-US" sz="1600" kern="1200" dirty="0"/>
        </a:p>
      </dsp:txBody>
      <dsp:txXfrm>
        <a:off x="1868317" y="2173117"/>
        <a:ext cx="911565" cy="911565"/>
      </dsp:txXfrm>
    </dsp:sp>
    <dsp:sp modelId="{CC19DFBA-6E21-47FD-9337-09FDA791DB22}">
      <dsp:nvSpPr>
        <dsp:cNvPr id="0" name=""/>
        <dsp:cNvSpPr/>
      </dsp:nvSpPr>
      <dsp:spPr>
        <a:xfrm rot="16200000">
          <a:off x="2129961" y="1765226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hemeClr val="bg1">
              <a:lumMod val="95000"/>
            </a:schemeClr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4393" y="1780480"/>
        <a:ext cx="19413" cy="19413"/>
      </dsp:txXfrm>
    </dsp:sp>
    <dsp:sp modelId="{49FCE41C-D602-4AC8-96D2-23ECFEB65C3C}">
      <dsp:nvSpPr>
        <dsp:cNvPr id="0" name=""/>
        <dsp:cNvSpPr/>
      </dsp:nvSpPr>
      <dsp:spPr>
        <a:xfrm>
          <a:off x="1679525" y="306899"/>
          <a:ext cx="1289149" cy="1289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Event planner</a:t>
          </a:r>
          <a:endParaRPr lang="en-US" sz="1500" kern="1200" dirty="0"/>
        </a:p>
      </dsp:txBody>
      <dsp:txXfrm>
        <a:off x="1868317" y="495691"/>
        <a:ext cx="911565" cy="911565"/>
      </dsp:txXfrm>
    </dsp:sp>
    <dsp:sp modelId="{08DE06FC-D7BC-41F0-91FE-EDEDE0698D88}">
      <dsp:nvSpPr>
        <dsp:cNvPr id="0" name=""/>
        <dsp:cNvSpPr/>
      </dsp:nvSpPr>
      <dsp:spPr>
        <a:xfrm>
          <a:off x="2968674" y="2603939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rgbClr r="0" g="0" b="0"/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53105" y="2619193"/>
        <a:ext cx="19413" cy="19413"/>
      </dsp:txXfrm>
    </dsp:sp>
    <dsp:sp modelId="{2B557DC6-92A7-450A-AFDB-515E561CA95E}">
      <dsp:nvSpPr>
        <dsp:cNvPr id="0" name=""/>
        <dsp:cNvSpPr/>
      </dsp:nvSpPr>
      <dsp:spPr>
        <a:xfrm>
          <a:off x="3356950" y="1984325"/>
          <a:ext cx="1289149" cy="1289149"/>
        </a:xfrm>
        <a:prstGeom prst="ellipse">
          <a:avLst/>
        </a:prstGeom>
        <a:solidFill>
          <a:schemeClr val="accent3">
            <a:hueOff val="3811474"/>
            <a:satOff val="828"/>
            <a:lumOff val="-117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Caterer</a:t>
          </a:r>
          <a:endParaRPr lang="en-US" sz="1500" kern="1200" dirty="0"/>
        </a:p>
      </dsp:txBody>
      <dsp:txXfrm>
        <a:off x="3545742" y="2173117"/>
        <a:ext cx="911565" cy="911565"/>
      </dsp:txXfrm>
    </dsp:sp>
    <dsp:sp modelId="{A435E418-AEC5-40FD-9FFE-CE9033B57C8F}">
      <dsp:nvSpPr>
        <dsp:cNvPr id="0" name=""/>
        <dsp:cNvSpPr/>
      </dsp:nvSpPr>
      <dsp:spPr>
        <a:xfrm rot="5400000">
          <a:off x="2129961" y="3442651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rgbClr r="0" g="0" b="0"/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4393" y="3457905"/>
        <a:ext cx="19413" cy="19413"/>
      </dsp:txXfrm>
    </dsp:sp>
    <dsp:sp modelId="{8F22CBCA-6CA4-465C-A165-994E3B5404E2}">
      <dsp:nvSpPr>
        <dsp:cNvPr id="0" name=""/>
        <dsp:cNvSpPr/>
      </dsp:nvSpPr>
      <dsp:spPr>
        <a:xfrm>
          <a:off x="1679525" y="3661750"/>
          <a:ext cx="1289149" cy="1289149"/>
        </a:xfrm>
        <a:prstGeom prst="ellipse">
          <a:avLst/>
        </a:prstGeom>
        <a:solidFill>
          <a:schemeClr val="accent3">
            <a:hueOff val="7622948"/>
            <a:satOff val="1656"/>
            <a:lumOff val="-235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Venue host</a:t>
          </a:r>
          <a:endParaRPr lang="en-US" sz="1500" kern="1200" dirty="0"/>
        </a:p>
      </dsp:txBody>
      <dsp:txXfrm>
        <a:off x="1868317" y="3850542"/>
        <a:ext cx="911565" cy="911565"/>
      </dsp:txXfrm>
    </dsp:sp>
    <dsp:sp modelId="{DEB061B9-BFA9-4C22-9CB6-E67850EF95AB}">
      <dsp:nvSpPr>
        <dsp:cNvPr id="0" name=""/>
        <dsp:cNvSpPr/>
      </dsp:nvSpPr>
      <dsp:spPr>
        <a:xfrm rot="10800000">
          <a:off x="1291249" y="2603939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rgbClr r="0" g="0" b="0"/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75680" y="2619193"/>
        <a:ext cx="19413" cy="19413"/>
      </dsp:txXfrm>
    </dsp:sp>
    <dsp:sp modelId="{2509582F-7382-428E-88E8-643CB492F152}">
      <dsp:nvSpPr>
        <dsp:cNvPr id="0" name=""/>
        <dsp:cNvSpPr/>
      </dsp:nvSpPr>
      <dsp:spPr>
        <a:xfrm>
          <a:off x="2099" y="1984325"/>
          <a:ext cx="1289149" cy="1289149"/>
        </a:xfrm>
        <a:prstGeom prst="ellipse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Event attendees</a:t>
          </a:r>
          <a:endParaRPr lang="en-US" sz="1500" kern="1200" dirty="0"/>
        </a:p>
      </dsp:txBody>
      <dsp:txXfrm>
        <a:off x="190891" y="2173117"/>
        <a:ext cx="911565" cy="911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085E3-CC25-4ABF-BACD-89DA613FD394}">
      <dsp:nvSpPr>
        <dsp:cNvPr id="0" name=""/>
        <dsp:cNvSpPr/>
      </dsp:nvSpPr>
      <dsp:spPr>
        <a:xfrm>
          <a:off x="1679525" y="1984325"/>
          <a:ext cx="1289149" cy="1289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Principle Individual</a:t>
          </a:r>
          <a:endParaRPr lang="en-US" sz="1600" kern="1200" dirty="0"/>
        </a:p>
      </dsp:txBody>
      <dsp:txXfrm>
        <a:off x="1868317" y="2173117"/>
        <a:ext cx="911565" cy="911565"/>
      </dsp:txXfrm>
    </dsp:sp>
    <dsp:sp modelId="{CC19DFBA-6E21-47FD-9337-09FDA791DB22}">
      <dsp:nvSpPr>
        <dsp:cNvPr id="0" name=""/>
        <dsp:cNvSpPr/>
      </dsp:nvSpPr>
      <dsp:spPr>
        <a:xfrm rot="16200000">
          <a:off x="2129961" y="1765226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4393" y="1780480"/>
        <a:ext cx="19413" cy="19413"/>
      </dsp:txXfrm>
    </dsp:sp>
    <dsp:sp modelId="{49FCE41C-D602-4AC8-96D2-23ECFEB65C3C}">
      <dsp:nvSpPr>
        <dsp:cNvPr id="0" name=""/>
        <dsp:cNvSpPr/>
      </dsp:nvSpPr>
      <dsp:spPr>
        <a:xfrm>
          <a:off x="1679525" y="306899"/>
          <a:ext cx="1289149" cy="1289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Event planner</a:t>
          </a:r>
          <a:endParaRPr lang="en-US" sz="1500" kern="1200" dirty="0"/>
        </a:p>
      </dsp:txBody>
      <dsp:txXfrm>
        <a:off x="1868317" y="495691"/>
        <a:ext cx="911565" cy="911565"/>
      </dsp:txXfrm>
    </dsp:sp>
    <dsp:sp modelId="{08DE06FC-D7BC-41F0-91FE-EDEDE0698D88}">
      <dsp:nvSpPr>
        <dsp:cNvPr id="0" name=""/>
        <dsp:cNvSpPr/>
      </dsp:nvSpPr>
      <dsp:spPr>
        <a:xfrm>
          <a:off x="2968674" y="2603939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rgbClr r="0" g="0" b="0"/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53105" y="2619193"/>
        <a:ext cx="19413" cy="19413"/>
      </dsp:txXfrm>
    </dsp:sp>
    <dsp:sp modelId="{2B557DC6-92A7-450A-AFDB-515E561CA95E}">
      <dsp:nvSpPr>
        <dsp:cNvPr id="0" name=""/>
        <dsp:cNvSpPr/>
      </dsp:nvSpPr>
      <dsp:spPr>
        <a:xfrm>
          <a:off x="3356950" y="1984325"/>
          <a:ext cx="1289149" cy="1289149"/>
        </a:xfrm>
        <a:prstGeom prst="ellipse">
          <a:avLst/>
        </a:prstGeom>
        <a:solidFill>
          <a:schemeClr val="accent3">
            <a:hueOff val="3811474"/>
            <a:satOff val="828"/>
            <a:lumOff val="-117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Caterer</a:t>
          </a:r>
          <a:endParaRPr lang="en-US" sz="1500" kern="1200" dirty="0"/>
        </a:p>
      </dsp:txBody>
      <dsp:txXfrm>
        <a:off x="3545742" y="2173117"/>
        <a:ext cx="911565" cy="911565"/>
      </dsp:txXfrm>
    </dsp:sp>
    <dsp:sp modelId="{A435E418-AEC5-40FD-9FFE-CE9033B57C8F}">
      <dsp:nvSpPr>
        <dsp:cNvPr id="0" name=""/>
        <dsp:cNvSpPr/>
      </dsp:nvSpPr>
      <dsp:spPr>
        <a:xfrm rot="5400000">
          <a:off x="2129961" y="3442651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rgbClr r="0" g="0" b="0"/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4393" y="3457905"/>
        <a:ext cx="19413" cy="19413"/>
      </dsp:txXfrm>
    </dsp:sp>
    <dsp:sp modelId="{8F22CBCA-6CA4-465C-A165-994E3B5404E2}">
      <dsp:nvSpPr>
        <dsp:cNvPr id="0" name=""/>
        <dsp:cNvSpPr/>
      </dsp:nvSpPr>
      <dsp:spPr>
        <a:xfrm>
          <a:off x="1679525" y="3661750"/>
          <a:ext cx="1289149" cy="1289149"/>
        </a:xfrm>
        <a:prstGeom prst="ellipse">
          <a:avLst/>
        </a:prstGeom>
        <a:solidFill>
          <a:schemeClr val="accent3">
            <a:hueOff val="7622948"/>
            <a:satOff val="1656"/>
            <a:lumOff val="-235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Venue host</a:t>
          </a:r>
          <a:endParaRPr lang="en-US" sz="1500" kern="1200" dirty="0"/>
        </a:p>
      </dsp:txBody>
      <dsp:txXfrm>
        <a:off x="1868317" y="3850542"/>
        <a:ext cx="911565" cy="911565"/>
      </dsp:txXfrm>
    </dsp:sp>
    <dsp:sp modelId="{DEB061B9-BFA9-4C22-9CB6-E67850EF95AB}">
      <dsp:nvSpPr>
        <dsp:cNvPr id="0" name=""/>
        <dsp:cNvSpPr/>
      </dsp:nvSpPr>
      <dsp:spPr>
        <a:xfrm rot="10800000">
          <a:off x="1291249" y="2603939"/>
          <a:ext cx="3882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88276" y="24960"/>
              </a:lnTo>
            </a:path>
          </a:pathLst>
        </a:custGeom>
        <a:noFill/>
        <a:ln w="26425" cap="flat" cmpd="sng" algn="ctr">
          <a:solidFill>
            <a:scrgbClr r="0" g="0" b="0"/>
          </a:solidFill>
          <a:prstDash val="solid"/>
          <a:headEnd type="triangle" w="lg" len="lg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475680" y="2619193"/>
        <a:ext cx="19413" cy="19413"/>
      </dsp:txXfrm>
    </dsp:sp>
    <dsp:sp modelId="{2509582F-7382-428E-88E8-643CB492F152}">
      <dsp:nvSpPr>
        <dsp:cNvPr id="0" name=""/>
        <dsp:cNvSpPr/>
      </dsp:nvSpPr>
      <dsp:spPr>
        <a:xfrm>
          <a:off x="2099" y="1984325"/>
          <a:ext cx="1289149" cy="1289149"/>
        </a:xfrm>
        <a:prstGeom prst="ellipse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Event attendees</a:t>
          </a:r>
          <a:endParaRPr lang="en-US" sz="1500" kern="1200" dirty="0"/>
        </a:p>
      </dsp:txBody>
      <dsp:txXfrm>
        <a:off x="190891" y="2173117"/>
        <a:ext cx="911565" cy="911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F78C-EEE0-49DF-BEBF-B17672458209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5C1D-31E9-4B7F-B551-6D9E0F4D5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C175-CB04-44F1-9A94-BEEA826758CD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6563-3241-430B-9038-55E7F79F6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on what are services.</a:t>
            </a:r>
          </a:p>
          <a:p>
            <a:r>
              <a:rPr lang="en-US" dirty="0" smtClean="0"/>
              <a:t>Right into PCN Analysis.</a:t>
            </a:r>
          </a:p>
          <a:p>
            <a:r>
              <a:rPr lang="en-US" dirty="0" smtClean="0"/>
              <a:t>Does not cover </a:t>
            </a:r>
            <a:r>
              <a:rPr lang="en-US" dirty="0" smtClean="0">
                <a:sym typeface="Wingdings" panose="05000000000000000000" pitchFamily="2" charset="2"/>
              </a:rPr>
              <a:t>.</a:t>
            </a:r>
            <a:endParaRPr lang="en-US" dirty="0" smtClean="0"/>
          </a:p>
          <a:p>
            <a:r>
              <a:rPr lang="en-US" dirty="0" smtClean="0"/>
              <a:t>Has SPP</a:t>
            </a:r>
            <a:r>
              <a:rPr lang="en-US" baseline="0" dirty="0" smtClean="0"/>
              <a:t> exercise.</a:t>
            </a:r>
          </a:p>
          <a:p>
            <a:r>
              <a:rPr lang="en-US" baseline="0" dirty="0" smtClean="0"/>
              <a:t>Finishes with innovation.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563-3241-430B-9038-55E7F79F6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4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396738" indent="-3694588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marL="50973038" indent="-5007133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eaLnBrk="1" hangingPunct="1"/>
            <a:fld id="{2E71394E-BA1D-44B1-9822-C6ED65E20BBF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31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396738" indent="-3694588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marL="50973038" indent="-5007133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eaLnBrk="1" hangingPunct="1"/>
            <a:fld id="{98444672-593F-4987-8EC1-B17D30440FEA}" type="slidenum">
              <a:rPr lang="en-US" sz="120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02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70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396738" indent="-3694588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marL="50973038" indent="-5007133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eaLnBrk="1" hangingPunct="1"/>
            <a:fld id="{67206D4A-C1B2-49BC-9DB2-F9E2E63BA050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42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563-3241-430B-9038-55E7F79F6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5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 Individual</a:t>
            </a:r>
            <a:r>
              <a:rPr lang="en-US" baseline="0" dirty="0" smtClean="0"/>
              <a:t> – provides occasion and money</a:t>
            </a:r>
            <a:endParaRPr lang="en-US" dirty="0" smtClean="0"/>
          </a:p>
          <a:p>
            <a:r>
              <a:rPr lang="en-US" dirty="0" smtClean="0"/>
              <a:t>Event planner – provides planning expertise</a:t>
            </a:r>
          </a:p>
          <a:p>
            <a:r>
              <a:rPr lang="en-US" dirty="0" smtClean="0"/>
              <a:t>Caterer – provides food</a:t>
            </a:r>
          </a:p>
          <a:p>
            <a:r>
              <a:rPr lang="en-US" dirty="0" smtClean="0"/>
              <a:t>Venue</a:t>
            </a:r>
            <a:r>
              <a:rPr lang="en-US" baseline="0" dirty="0" smtClean="0"/>
              <a:t> host – provides venue</a:t>
            </a:r>
          </a:p>
          <a:p>
            <a:r>
              <a:rPr lang="en-US" baseline="0" dirty="0" smtClean="0"/>
              <a:t>Event attendees – provide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563-3241-430B-9038-55E7F79F6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 Individual</a:t>
            </a:r>
            <a:r>
              <a:rPr lang="en-US" baseline="0" dirty="0" smtClean="0"/>
              <a:t> – provides occasion and money</a:t>
            </a:r>
            <a:endParaRPr lang="en-US" dirty="0" smtClean="0"/>
          </a:p>
          <a:p>
            <a:r>
              <a:rPr lang="en-US" dirty="0" smtClean="0"/>
              <a:t>Event planner – provides planning expertise</a:t>
            </a:r>
          </a:p>
          <a:p>
            <a:r>
              <a:rPr lang="en-US" dirty="0" smtClean="0"/>
              <a:t>Caterer – provides food</a:t>
            </a:r>
          </a:p>
          <a:p>
            <a:r>
              <a:rPr lang="en-US" dirty="0" smtClean="0"/>
              <a:t>Venue</a:t>
            </a:r>
            <a:r>
              <a:rPr lang="en-US" baseline="0" dirty="0" smtClean="0"/>
              <a:t> host – provides venue</a:t>
            </a:r>
          </a:p>
          <a:p>
            <a:r>
              <a:rPr lang="en-US" baseline="0" dirty="0" smtClean="0"/>
              <a:t>Event attendees – provide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563-3241-430B-9038-55E7F79F6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 Individual</a:t>
            </a:r>
            <a:r>
              <a:rPr lang="en-US" baseline="0" dirty="0" smtClean="0"/>
              <a:t> – provides occasion and money</a:t>
            </a:r>
            <a:endParaRPr lang="en-US" dirty="0" smtClean="0"/>
          </a:p>
          <a:p>
            <a:r>
              <a:rPr lang="en-US" dirty="0" smtClean="0"/>
              <a:t>Event planner – provides planning expertise</a:t>
            </a:r>
          </a:p>
          <a:p>
            <a:r>
              <a:rPr lang="en-US" dirty="0" smtClean="0"/>
              <a:t>Caterer – provides food</a:t>
            </a:r>
          </a:p>
          <a:p>
            <a:r>
              <a:rPr lang="en-US" dirty="0" smtClean="0"/>
              <a:t>Venue</a:t>
            </a:r>
            <a:r>
              <a:rPr lang="en-US" baseline="0" dirty="0" smtClean="0"/>
              <a:t> host – provides venue</a:t>
            </a:r>
          </a:p>
          <a:p>
            <a:r>
              <a:rPr lang="en-US" baseline="0" dirty="0" smtClean="0"/>
              <a:t>Event attendees – provide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563-3241-430B-9038-55E7F79F62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396738" indent="-3694588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marL="50973038" indent="-5007133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eaLnBrk="1" hangingPunct="1"/>
            <a:fld id="{B8A09BE7-E032-472F-B31E-AB399D336828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8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396738" indent="-3694588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marL="50973038" indent="-5007133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eaLnBrk="1" hangingPunct="1"/>
            <a:fld id="{BB724499-395C-4E0E-970E-0627CD8A3E8B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80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3446" y="8684598"/>
            <a:ext cx="2972966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932" rIns="91863" bIns="45932" anchor="b"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396738" indent="-3694588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marL="50973038" indent="-5007133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r" eaLnBrk="1" hangingPunct="1"/>
            <a:fld id="{66CEC08B-FAB9-46B6-B503-3A1ABAF9195F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https://www.straight.com/files/styles/popup/public/GP_SurveyResults_2360.jpg</a:t>
            </a:r>
          </a:p>
        </p:txBody>
      </p:sp>
    </p:spTree>
    <p:extLst>
      <p:ext uri="{BB962C8B-B14F-4D97-AF65-F5344CB8AC3E}">
        <p14:creationId xmlns:p14="http://schemas.microsoft.com/office/powerpoint/2010/main" val="56045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3446" y="8684598"/>
            <a:ext cx="2972966" cy="4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932" rIns="91863" bIns="45932" anchor="b"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396738" indent="-3694588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marL="50973038" indent="-50071338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r" eaLnBrk="1" hangingPunct="1"/>
            <a:fld id="{66CEC08B-FAB9-46B6-B503-3A1ABAF9195F}" type="slidenum">
              <a:rPr lang="en-US" sz="1200">
                <a:latin typeface="Arial" charset="0"/>
              </a:rPr>
              <a:pPr algn="r"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69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48600" cy="2613025"/>
          </a:xfrm>
        </p:spPr>
        <p:txBody>
          <a:bodyPr anchor="b">
            <a:noAutofit/>
          </a:bodyPr>
          <a:lstStyle>
            <a:lvl1pPr algn="ctr">
              <a:defRPr sz="540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6510528"/>
            <a:ext cx="2895600" cy="329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510528"/>
            <a:ext cx="6096000" cy="32918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510528"/>
            <a:ext cx="6858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6510528"/>
            <a:ext cx="2895600" cy="329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510528"/>
            <a:ext cx="6096000" cy="32918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510528"/>
            <a:ext cx="6858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6510528"/>
            <a:ext cx="2895600" cy="329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510528"/>
            <a:ext cx="6096000" cy="32918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510528"/>
            <a:ext cx="6858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1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6510528"/>
            <a:ext cx="2895600" cy="329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510528"/>
            <a:ext cx="6096000" cy="32918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510528"/>
            <a:ext cx="6858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o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733800"/>
            <a:ext cx="4876800" cy="1752600"/>
          </a:xfrm>
        </p:spPr>
        <p:txBody>
          <a:bodyPr/>
          <a:lstStyle>
            <a:lvl1pPr marL="0" indent="0" algn="ctr">
              <a:buNone/>
              <a:defRPr sz="1800">
                <a:latin typeface="Arial Black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6801"/>
            <a:ext cx="2876550" cy="3604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600200"/>
            <a:ext cx="4953000" cy="198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5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2809875"/>
          </a:xfrm>
        </p:spPr>
        <p:txBody>
          <a:bodyPr anchor="b">
            <a:normAutofit/>
          </a:bodyPr>
          <a:lstStyle>
            <a:lvl1pPr algn="ctr">
              <a:defRPr sz="48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36264"/>
            <a:ext cx="77724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724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724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393192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192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905000"/>
            <a:ext cx="393192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05400" y="6514416"/>
            <a:ext cx="2895600" cy="32918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14416"/>
            <a:ext cx="5257800" cy="32918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514416"/>
            <a:ext cx="685800" cy="32918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CN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06247"/>
              </p:ext>
            </p:extLst>
          </p:nvPr>
        </p:nvGraphicFramePr>
        <p:xfrm>
          <a:off x="0" y="457201"/>
          <a:ext cx="9144000" cy="6019799"/>
        </p:xfrm>
        <a:graphic>
          <a:graphicData uri="http://schemas.openxmlformats.org/drawingml/2006/table">
            <a:tbl>
              <a:tblPr/>
              <a:tblGrid>
                <a:gridCol w="1508125"/>
                <a:gridCol w="1509713"/>
                <a:gridCol w="1508125"/>
                <a:gridCol w="92075"/>
                <a:gridCol w="1508125"/>
                <a:gridCol w="1417637"/>
                <a:gridCol w="182563"/>
                <a:gridCol w="1417637"/>
              </a:tblGrid>
              <a:tr h="304859"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13729" marR="13729" marT="48051" marB="48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04859"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13729" marR="13729" marT="48051" marB="48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59">
                <a:tc gridSpan="2"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Provider’s Process Domain</a:t>
                      </a: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13729" marR="13729" marT="48051" marB="48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Customer’s Process Domain</a:t>
                      </a: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5222"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Independent processing</a:t>
                      </a: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34322" marR="34322" marT="48051" marB="4805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Surrogate interaction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Direct interaction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07" charset="-128"/>
                      </a:endParaRPr>
                    </a:p>
                  </a:txBody>
                  <a:tcPr marL="13729" marR="13729" marT="48051" marB="480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Direct interaction</a:t>
                      </a: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Surrogate interaction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07" charset="-128"/>
                        </a:rPr>
                        <a:t>Independent processing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675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2095500" y="530225"/>
            <a:ext cx="4953000" cy="460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t" anchorCtr="1">
            <a:noAutofit/>
          </a:bodyPr>
          <a:lstStyle>
            <a:lvl1pPr algn="ctr">
              <a:lnSpc>
                <a:spcPct val="80000"/>
              </a:lnSpc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Basic introduction to PCN Analysis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F70B0-A627-47AF-9A00-7887EFDEB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59240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05400" y="651052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0528"/>
            <a:ext cx="6096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10528"/>
            <a:ext cx="685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001C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92288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5400">
            <a:solidFill>
              <a:srgbClr val="A6907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2800" y="978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Eras Demi ITC" pitchFamily="34" charset="0"/>
              </a:rPr>
              <a:t>Dr.</a:t>
            </a:r>
            <a:r>
              <a:rPr lang="en-US" sz="1000" baseline="0" dirty="0" smtClean="0">
                <a:solidFill>
                  <a:schemeClr val="bg1"/>
                </a:solidFill>
                <a:latin typeface="Eras Demi ITC" pitchFamily="34" charset="0"/>
              </a:rPr>
              <a:t> Scott E. Sampson</a:t>
            </a:r>
            <a:endParaRPr lang="en-US" sz="1000" dirty="0">
              <a:solidFill>
                <a:schemeClr val="bg1"/>
              </a:solidFill>
              <a:latin typeface="Eras Demi IT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73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72" r:id="rId8"/>
    <p:sldLayoutId id="2147483967" r:id="rId9"/>
    <p:sldLayoutId id="2147483968" r:id="rId10"/>
    <p:sldLayoutId id="2147483969" r:id="rId11"/>
    <p:sldLayoutId id="2147483970" r:id="rId12"/>
    <p:sldLayoutId id="2147483974" r:id="rId13"/>
    <p:sldLayoutId id="214748397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imgres?imgurl=http://www.purposeinc.com/images/2008/january/31/la-jolla-pizza-girl.jpg&amp;imgrefurl=http://www.purposeinc.com/pwp/2008/02/01/will-seo-for-pizza-and-a-salad&amp;usg=__C8fi8ha9QUBhpl0PRPn9uPRMYTs=&amp;h=387&amp;w=450&amp;sz=151&amp;hl=en&amp;start=2&amp;um=1&amp;itbs=1&amp;tbnid=SX4CbVAWBiEcJM:&amp;tbnh=109&amp;tbnw=127&amp;prev=/images?q=pizza+eat&amp;um=1&amp;hl=en&amp;tbs=isch:1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imgres?imgurl=http://3.bp.blogspot.com/_z9xFe2FvjFo/SwQ8FBSk0OI/AAAAAAAABWE/U6ZvY7-YPyg/s1600/Picture+13.png&amp;imgrefurl=http://mycaseofwritersblog.blogspot.com/&amp;usg=__MPKrCvjcYZIBjRxS_ofKZzaX2mk=&amp;h=369&amp;w=653&amp;sz=251&amp;hl=en&amp;start=4&amp;um=1&amp;itbs=1&amp;tbnid=7-uvbI-FCDfGNM:&amp;tbnh=78&amp;tbnw=138&amp;prev=/images?q=brick+oven+provo&amp;um=1&amp;hl=en&amp;tbs=isch:1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495800"/>
            <a:ext cx="4876800" cy="1752600"/>
          </a:xfrm>
        </p:spPr>
        <p:txBody>
          <a:bodyPr>
            <a:normAutofit/>
          </a:bodyPr>
          <a:lstStyle/>
          <a:p>
            <a:r>
              <a:rPr lang="en-US" dirty="0"/>
              <a:t>Dr. Scott E. Sampson</a:t>
            </a:r>
          </a:p>
          <a:p>
            <a:r>
              <a:rPr lang="en-US" sz="1900" dirty="0">
                <a:latin typeface="+mn-lt"/>
              </a:rPr>
              <a:t>James M. </a:t>
            </a:r>
            <a:r>
              <a:rPr lang="en-US" sz="1900" dirty="0" err="1">
                <a:latin typeface="+mn-lt"/>
              </a:rPr>
              <a:t>Passey</a:t>
            </a:r>
            <a:r>
              <a:rPr lang="en-US" sz="1900" dirty="0">
                <a:latin typeface="+mn-lt"/>
              </a:rPr>
              <a:t> Professor </a:t>
            </a:r>
            <a:r>
              <a:rPr lang="en-US" sz="1900" dirty="0" smtClean="0">
                <a:latin typeface="+mn-lt"/>
              </a:rPr>
              <a:t>of Service </a:t>
            </a:r>
            <a:r>
              <a:rPr lang="en-US" sz="1900" dirty="0">
                <a:latin typeface="+mn-lt"/>
              </a:rPr>
              <a:t>Operations Management</a:t>
            </a:r>
          </a:p>
          <a:p>
            <a:r>
              <a:rPr lang="en-US" sz="1900" dirty="0">
                <a:latin typeface="+mn-lt"/>
              </a:rPr>
              <a:t>Brigham Young </a:t>
            </a:r>
            <a:r>
              <a:rPr lang="en-US" sz="1900" dirty="0" smtClean="0">
                <a:latin typeface="+mn-lt"/>
              </a:rPr>
              <a:t>University ©2014</a:t>
            </a:r>
          </a:p>
          <a:p>
            <a:r>
              <a:rPr lang="en-US" sz="1900" dirty="0" smtClean="0">
                <a:latin typeface="+mn-lt"/>
              </a:rPr>
              <a:t>Provo</a:t>
            </a:r>
            <a:r>
              <a:rPr lang="en-US" sz="1900" dirty="0">
                <a:latin typeface="+mn-lt"/>
              </a:rPr>
              <a:t>, Utah, </a:t>
            </a:r>
            <a:r>
              <a:rPr lang="en-US" sz="1900" dirty="0" smtClean="0">
                <a:latin typeface="+mn-lt"/>
              </a:rPr>
              <a:t>USA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371600"/>
            <a:ext cx="4953000" cy="2971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basic introduction to PCN Analysis</a:t>
            </a:r>
            <a:br>
              <a:rPr lang="en-US" sz="44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with the Malawi’s Pizza Catering case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5634335"/>
            <a:ext cx="3264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http://services.byu.edu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800600" y="6475065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For educational use only. Images used according to section 107 of US copyright code.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96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7" charset="-128"/>
              </a:rPr>
              <a:t>Process Entity</a:t>
            </a:r>
          </a:p>
        </p:txBody>
      </p:sp>
      <p:graphicFrame>
        <p:nvGraphicFramePr>
          <p:cNvPr id="15427" name="Group 67"/>
          <p:cNvGraphicFramePr>
            <a:graphicFrameLocks noGrp="1"/>
          </p:cNvGraphicFramePr>
          <p:nvPr/>
        </p:nvGraphicFramePr>
        <p:xfrm>
          <a:off x="1752600" y="1524000"/>
          <a:ext cx="5943600" cy="419100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Entity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Entity’s Process Domain</a:t>
                      </a: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8"/>
          <p:cNvSpPr>
            <a:spLocks noChangeArrowheads="1"/>
          </p:cNvSpPr>
          <p:nvPr/>
        </p:nvSpPr>
        <p:spPr bwMode="auto">
          <a:xfrm>
            <a:off x="2138362" y="2564295"/>
            <a:ext cx="5176838" cy="3054627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2800" b="1" dirty="0">
                <a:solidFill>
                  <a:srgbClr val="CC0000"/>
                </a:solidFill>
                <a:latin typeface="Arial" charset="0"/>
              </a:rPr>
              <a:t>An entity’s </a:t>
            </a:r>
            <a:r>
              <a:rPr lang="en-US" sz="2800" b="1" i="1" dirty="0" smtClean="0">
                <a:solidFill>
                  <a:srgbClr val="CC0000"/>
                </a:solidFill>
                <a:latin typeface="Arial" charset="0"/>
              </a:rPr>
              <a:t>Process </a:t>
            </a:r>
            <a:r>
              <a:rPr lang="en-US" sz="2800" b="1" i="1" dirty="0">
                <a:solidFill>
                  <a:srgbClr val="CC0000"/>
                </a:solidFill>
                <a:latin typeface="Arial" charset="0"/>
              </a:rPr>
              <a:t>Domain</a:t>
            </a:r>
            <a:r>
              <a:rPr lang="en-US" sz="2800" b="1" dirty="0">
                <a:solidFill>
                  <a:srgbClr val="CC0000"/>
                </a:solidFill>
                <a:latin typeface="Arial" charset="0"/>
              </a:rPr>
              <a:t> includes all processes that are directly </a:t>
            </a:r>
            <a:r>
              <a:rPr lang="en-US" sz="2800" b="1" dirty="0" smtClean="0">
                <a:solidFill>
                  <a:srgbClr val="CC0000"/>
                </a:solidFill>
                <a:latin typeface="Arial" charset="0"/>
              </a:rPr>
              <a:t>performed, directed, controlled </a:t>
            </a:r>
            <a:r>
              <a:rPr lang="en-US" sz="2800" b="1" dirty="0">
                <a:solidFill>
                  <a:srgbClr val="CC0000"/>
                </a:solidFill>
                <a:latin typeface="Arial" charset="0"/>
              </a:rPr>
              <a:t>by the entity.</a:t>
            </a:r>
          </a:p>
        </p:txBody>
      </p:sp>
    </p:spTree>
    <p:extLst>
      <p:ext uri="{BB962C8B-B14F-4D97-AF65-F5344CB8AC3E}">
        <p14:creationId xmlns:p14="http://schemas.microsoft.com/office/powerpoint/2010/main" val="38650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Process Domain</a:t>
            </a:r>
          </a:p>
        </p:txBody>
      </p:sp>
      <p:graphicFrame>
        <p:nvGraphicFramePr>
          <p:cNvPr id="24640" name="Group 64"/>
          <p:cNvGraphicFramePr>
            <a:graphicFrameLocks noGrp="1"/>
          </p:cNvGraphicFramePr>
          <p:nvPr/>
        </p:nvGraphicFramePr>
        <p:xfrm>
          <a:off x="1752600" y="1524000"/>
          <a:ext cx="5943600" cy="419100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Pizza Restaurant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Restaurant’s Process Domain</a:t>
                      </a: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 descr="http://www.malawispizza.com/images/malaw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609600"/>
            <a:ext cx="1990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Process</a:t>
            </a:r>
          </a:p>
        </p:txBody>
      </p:sp>
      <p:graphicFrame>
        <p:nvGraphicFramePr>
          <p:cNvPr id="24640" name="Group 64"/>
          <p:cNvGraphicFramePr>
            <a:graphicFrameLocks noGrp="1"/>
          </p:cNvGraphicFramePr>
          <p:nvPr/>
        </p:nvGraphicFramePr>
        <p:xfrm>
          <a:off x="1752600" y="1524000"/>
          <a:ext cx="5943600" cy="419100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Pizza Restaurant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Restaurant’s Process Domain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3821113" y="4308475"/>
            <a:ext cx="8270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forecast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 needs</a:t>
            </a: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2895600" y="4611688"/>
            <a:ext cx="69691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</a:p>
          <a:p>
            <a:pPr algn="ctr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  <a:p>
            <a:pPr algn="ctr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</a:t>
            </a: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3886200" y="3687763"/>
            <a:ext cx="696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identify ingredients</a:t>
            </a:r>
          </a:p>
        </p:txBody>
      </p:sp>
      <p:cxnSp>
        <p:nvCxnSpPr>
          <p:cNvPr id="37" name="Shape 9"/>
          <p:cNvCxnSpPr>
            <a:cxnSpLocks noChangeShapeType="1"/>
            <a:stCxn id="36" idx="2"/>
            <a:endCxn id="34" idx="0"/>
          </p:cNvCxnSpPr>
          <p:nvPr/>
        </p:nvCxnSpPr>
        <p:spPr bwMode="auto">
          <a:xfrm>
            <a:off x="4235450" y="4094163"/>
            <a:ext cx="0" cy="21431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hape 9"/>
          <p:cNvCxnSpPr>
            <a:cxnSpLocks noChangeShapeType="1"/>
            <a:stCxn id="44" idx="0"/>
            <a:endCxn id="34" idx="3"/>
          </p:cNvCxnSpPr>
          <p:nvPr/>
        </p:nvCxnSpPr>
        <p:spPr bwMode="auto">
          <a:xfrm flipH="1" flipV="1">
            <a:off x="4648200" y="4511675"/>
            <a:ext cx="546100" cy="5683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hape 9"/>
          <p:cNvCxnSpPr>
            <a:cxnSpLocks noChangeShapeType="1"/>
            <a:stCxn id="35" idx="1"/>
            <a:endCxn id="40" idx="1"/>
          </p:cNvCxnSpPr>
          <p:nvPr/>
        </p:nvCxnSpPr>
        <p:spPr bwMode="auto">
          <a:xfrm rot="10800000" flipV="1">
            <a:off x="1905000" y="4891088"/>
            <a:ext cx="990600" cy="392112"/>
          </a:xfrm>
          <a:prstGeom prst="bentConnector3">
            <a:avLst>
              <a:gd name="adj1" fmla="val 123079"/>
            </a:avLst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1905000" y="5080000"/>
            <a:ext cx="69691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 supplies</a:t>
            </a:r>
          </a:p>
        </p:txBody>
      </p:sp>
      <p:cxnSp>
        <p:nvCxnSpPr>
          <p:cNvPr id="41" name="Shape 9"/>
          <p:cNvCxnSpPr>
            <a:cxnSpLocks noChangeShapeType="1"/>
            <a:stCxn id="58" idx="1"/>
            <a:endCxn id="36" idx="3"/>
          </p:cNvCxnSpPr>
          <p:nvPr/>
        </p:nvCxnSpPr>
        <p:spPr bwMode="auto">
          <a:xfrm flipH="1">
            <a:off x="4583113" y="3887788"/>
            <a:ext cx="3048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5962650" y="4230688"/>
            <a:ext cx="5953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cook</a:t>
            </a:r>
          </a:p>
          <a:p>
            <a:pPr algn="ctr" eaLnBrk="1" hangingPunct="1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43" name="Shape 9"/>
          <p:cNvCxnSpPr>
            <a:cxnSpLocks noChangeShapeType="1"/>
            <a:stCxn id="53" idx="1"/>
            <a:endCxn id="42" idx="3"/>
          </p:cNvCxnSpPr>
          <p:nvPr/>
        </p:nvCxnSpPr>
        <p:spPr bwMode="auto">
          <a:xfrm flipH="1">
            <a:off x="6557963" y="4429125"/>
            <a:ext cx="290512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4891088" y="5080000"/>
            <a:ext cx="60483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maintain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</p:txBody>
      </p:sp>
      <p:cxnSp>
        <p:nvCxnSpPr>
          <p:cNvPr id="45" name="Straight Arrow Connector 37"/>
          <p:cNvCxnSpPr>
            <a:cxnSpLocks noChangeShapeType="1"/>
            <a:stCxn id="44" idx="3"/>
            <a:endCxn id="42" idx="1"/>
          </p:cNvCxnSpPr>
          <p:nvPr/>
        </p:nvCxnSpPr>
        <p:spPr bwMode="auto">
          <a:xfrm flipV="1">
            <a:off x="5495925" y="4433888"/>
            <a:ext cx="466725" cy="84931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911975" y="4994275"/>
            <a:ext cx="70961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47" name="AutoShape 118"/>
          <p:cNvCxnSpPr>
            <a:cxnSpLocks noChangeShapeType="1"/>
            <a:stCxn id="42" idx="2"/>
            <a:endCxn id="46" idx="1"/>
          </p:cNvCxnSpPr>
          <p:nvPr/>
        </p:nvCxnSpPr>
        <p:spPr bwMode="auto">
          <a:xfrm rot="16200000" flipH="1">
            <a:off x="6306344" y="4591844"/>
            <a:ext cx="560387" cy="650875"/>
          </a:xfrm>
          <a:prstGeom prst="bentConnector2">
            <a:avLst/>
          </a:prstGeom>
          <a:noFill/>
          <a:ln w="25400" cap="rnd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4891088" y="4230688"/>
            <a:ext cx="6048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preheat</a:t>
            </a:r>
          </a:p>
          <a:p>
            <a:pPr algn="ctr" eaLnBrk="1" hangingPunct="1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ovens</a:t>
            </a:r>
          </a:p>
        </p:txBody>
      </p:sp>
      <p:cxnSp>
        <p:nvCxnSpPr>
          <p:cNvPr id="49" name="Straight Arrow Connector 23"/>
          <p:cNvCxnSpPr>
            <a:cxnSpLocks noChangeShapeType="1"/>
          </p:cNvCxnSpPr>
          <p:nvPr/>
        </p:nvCxnSpPr>
        <p:spPr bwMode="auto">
          <a:xfrm>
            <a:off x="5500688" y="4430713"/>
            <a:ext cx="4619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23"/>
          <p:cNvCxnSpPr>
            <a:cxnSpLocks noChangeShapeType="1"/>
            <a:stCxn id="58" idx="3"/>
            <a:endCxn id="42" idx="1"/>
          </p:cNvCxnSpPr>
          <p:nvPr/>
        </p:nvCxnSpPr>
        <p:spPr bwMode="auto">
          <a:xfrm>
            <a:off x="5497513" y="3887788"/>
            <a:ext cx="465137" cy="5461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hape 10"/>
          <p:cNvCxnSpPr>
            <a:cxnSpLocks noChangeShapeType="1"/>
            <a:stCxn id="40" idx="3"/>
            <a:endCxn id="44" idx="1"/>
          </p:cNvCxnSpPr>
          <p:nvPr/>
        </p:nvCxnSpPr>
        <p:spPr bwMode="auto">
          <a:xfrm>
            <a:off x="2601913" y="5283200"/>
            <a:ext cx="2289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ound Same Side Corner Rectangle 52"/>
          <p:cNvSpPr/>
          <p:nvPr/>
        </p:nvSpPr>
        <p:spPr bwMode="auto">
          <a:xfrm rot="5400000">
            <a:off x="7126869" y="4021072"/>
            <a:ext cx="281173" cy="8189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lIns="0" rIns="0" anchor="ctr" anchorCtr="1"/>
          <a:lstStyle/>
          <a:p>
            <a:pPr algn="ctr" defTabSz="457200">
              <a:defRPr/>
            </a:pPr>
            <a:r>
              <a:rPr lang="en-US" sz="1000" dirty="0">
                <a:latin typeface="Arial Unicode MS" charset="0"/>
                <a:ea typeface="Arial Unicode MS" charset="0"/>
                <a:cs typeface="Arial Unicode MS" charset="0"/>
              </a:rPr>
              <a:t>take order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1905000" y="3611563"/>
            <a:ext cx="69691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negotiate</a:t>
            </a:r>
          </a:p>
          <a:p>
            <a:pPr algn="ctr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</a:t>
            </a:r>
          </a:p>
          <a:p>
            <a:pPr algn="ctr"/>
            <a:r>
              <a: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contract</a:t>
            </a:r>
          </a:p>
        </p:txBody>
      </p:sp>
      <p:cxnSp>
        <p:nvCxnSpPr>
          <p:cNvPr id="55" name="Shape 9"/>
          <p:cNvCxnSpPr>
            <a:cxnSpLocks noChangeShapeType="1"/>
            <a:stCxn id="36" idx="1"/>
            <a:endCxn id="54" idx="3"/>
          </p:cNvCxnSpPr>
          <p:nvPr/>
        </p:nvCxnSpPr>
        <p:spPr bwMode="auto">
          <a:xfrm rot="10800000">
            <a:off x="2601913" y="3890963"/>
            <a:ext cx="12842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hape 9"/>
          <p:cNvCxnSpPr>
            <a:cxnSpLocks noChangeShapeType="1"/>
            <a:stCxn id="54" idx="2"/>
            <a:endCxn id="35" idx="0"/>
          </p:cNvCxnSpPr>
          <p:nvPr/>
        </p:nvCxnSpPr>
        <p:spPr bwMode="auto">
          <a:xfrm rot="16200000" flipH="1">
            <a:off x="2528887" y="3895726"/>
            <a:ext cx="441325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hape 9"/>
          <p:cNvCxnSpPr>
            <a:cxnSpLocks noChangeShapeType="1"/>
            <a:stCxn id="34" idx="2"/>
            <a:endCxn id="35" idx="3"/>
          </p:cNvCxnSpPr>
          <p:nvPr/>
        </p:nvCxnSpPr>
        <p:spPr bwMode="auto">
          <a:xfrm rot="5400000">
            <a:off x="3825875" y="4481513"/>
            <a:ext cx="176213" cy="642937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ounded Rectangle 159"/>
          <p:cNvSpPr>
            <a:spLocks noChangeArrowheads="1"/>
          </p:cNvSpPr>
          <p:nvPr/>
        </p:nvSpPr>
        <p:spPr bwMode="auto">
          <a:xfrm>
            <a:off x="4887913" y="3686175"/>
            <a:ext cx="609600" cy="403225"/>
          </a:xfrm>
          <a:prstGeom prst="roundRect">
            <a:avLst>
              <a:gd name="adj" fmla="val 30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1"/>
          <a:lstStyle/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</a:t>
            </a:r>
          </a:p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recipes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0" name="Picture 4" descr="http://www.malawispizza.com/images/malaw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609600"/>
            <a:ext cx="1990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3" grpId="0" animBg="1"/>
      <p:bldP spid="54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Process</a:t>
            </a:r>
          </a:p>
        </p:txBody>
      </p:sp>
      <p:graphicFrame>
        <p:nvGraphicFramePr>
          <p:cNvPr id="24640" name="Group 64"/>
          <p:cNvGraphicFramePr>
            <a:graphicFrameLocks noGrp="1"/>
          </p:cNvGraphicFramePr>
          <p:nvPr/>
        </p:nvGraphicFramePr>
        <p:xfrm>
          <a:off x="1752600" y="1524000"/>
          <a:ext cx="5943600" cy="419100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Pizza Restaurant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Restaurant’s Process Domain</a:t>
                      </a: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3821113" y="4308475"/>
            <a:ext cx="8270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forecast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 needs</a:t>
            </a: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2895600" y="4611688"/>
            <a:ext cx="69691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</a:t>
            </a: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3886200" y="3687763"/>
            <a:ext cx="696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identify ingredients</a:t>
            </a:r>
          </a:p>
        </p:txBody>
      </p:sp>
      <p:cxnSp>
        <p:nvCxnSpPr>
          <p:cNvPr id="37" name="Shape 9"/>
          <p:cNvCxnSpPr>
            <a:cxnSpLocks noChangeShapeType="1"/>
            <a:stCxn id="36" idx="2"/>
            <a:endCxn id="34" idx="0"/>
          </p:cNvCxnSpPr>
          <p:nvPr/>
        </p:nvCxnSpPr>
        <p:spPr bwMode="auto">
          <a:xfrm>
            <a:off x="4235450" y="4094163"/>
            <a:ext cx="0" cy="21431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hape 9"/>
          <p:cNvCxnSpPr>
            <a:cxnSpLocks noChangeShapeType="1"/>
            <a:stCxn id="44" idx="0"/>
            <a:endCxn id="34" idx="3"/>
          </p:cNvCxnSpPr>
          <p:nvPr/>
        </p:nvCxnSpPr>
        <p:spPr bwMode="auto">
          <a:xfrm flipH="1" flipV="1">
            <a:off x="4648200" y="4511675"/>
            <a:ext cx="546100" cy="5683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hape 9"/>
          <p:cNvCxnSpPr>
            <a:cxnSpLocks noChangeShapeType="1"/>
            <a:stCxn id="35" idx="1"/>
            <a:endCxn id="40" idx="1"/>
          </p:cNvCxnSpPr>
          <p:nvPr/>
        </p:nvCxnSpPr>
        <p:spPr bwMode="auto">
          <a:xfrm rot="10800000" flipV="1">
            <a:off x="1905000" y="4891088"/>
            <a:ext cx="990600" cy="392112"/>
          </a:xfrm>
          <a:prstGeom prst="bentConnector3">
            <a:avLst>
              <a:gd name="adj1" fmla="val 123079"/>
            </a:avLst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1905000" y="5080000"/>
            <a:ext cx="696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 supplies</a:t>
            </a:r>
          </a:p>
        </p:txBody>
      </p:sp>
      <p:cxnSp>
        <p:nvCxnSpPr>
          <p:cNvPr id="41" name="Shape 9"/>
          <p:cNvCxnSpPr>
            <a:cxnSpLocks noChangeShapeType="1"/>
            <a:stCxn id="58" idx="1"/>
            <a:endCxn id="36" idx="3"/>
          </p:cNvCxnSpPr>
          <p:nvPr/>
        </p:nvCxnSpPr>
        <p:spPr bwMode="auto">
          <a:xfrm rot="10800000" flipV="1">
            <a:off x="4583113" y="3887788"/>
            <a:ext cx="3048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5962650" y="4230688"/>
            <a:ext cx="5953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cook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43" name="Shape 9"/>
          <p:cNvCxnSpPr>
            <a:cxnSpLocks noChangeShapeType="1"/>
            <a:stCxn id="53" idx="1"/>
            <a:endCxn id="42" idx="3"/>
          </p:cNvCxnSpPr>
          <p:nvPr/>
        </p:nvCxnSpPr>
        <p:spPr bwMode="auto">
          <a:xfrm flipH="1">
            <a:off x="6557963" y="4429125"/>
            <a:ext cx="290512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4891088" y="5080000"/>
            <a:ext cx="6048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maintain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</p:txBody>
      </p:sp>
      <p:cxnSp>
        <p:nvCxnSpPr>
          <p:cNvPr id="45" name="Straight Arrow Connector 37"/>
          <p:cNvCxnSpPr>
            <a:cxnSpLocks noChangeShapeType="1"/>
            <a:stCxn id="44" idx="3"/>
            <a:endCxn id="42" idx="1"/>
          </p:cNvCxnSpPr>
          <p:nvPr/>
        </p:nvCxnSpPr>
        <p:spPr bwMode="auto">
          <a:xfrm flipV="1">
            <a:off x="5495925" y="4433888"/>
            <a:ext cx="466725" cy="84931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911975" y="4994275"/>
            <a:ext cx="7096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47" name="AutoShape 118"/>
          <p:cNvCxnSpPr>
            <a:cxnSpLocks noChangeShapeType="1"/>
            <a:stCxn id="42" idx="2"/>
            <a:endCxn id="46" idx="1"/>
          </p:cNvCxnSpPr>
          <p:nvPr/>
        </p:nvCxnSpPr>
        <p:spPr bwMode="auto">
          <a:xfrm rot="16200000" flipH="1">
            <a:off x="6306344" y="4591844"/>
            <a:ext cx="560387" cy="650875"/>
          </a:xfrm>
          <a:prstGeom prst="bentConnector2">
            <a:avLst/>
          </a:prstGeom>
          <a:noFill/>
          <a:ln w="25400" cap="rnd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4891088" y="4230688"/>
            <a:ext cx="6048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preheat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ovens</a:t>
            </a:r>
          </a:p>
        </p:txBody>
      </p:sp>
      <p:cxnSp>
        <p:nvCxnSpPr>
          <p:cNvPr id="49" name="Straight Arrow Connector 23"/>
          <p:cNvCxnSpPr>
            <a:cxnSpLocks noChangeShapeType="1"/>
          </p:cNvCxnSpPr>
          <p:nvPr/>
        </p:nvCxnSpPr>
        <p:spPr bwMode="auto">
          <a:xfrm>
            <a:off x="5500688" y="4430713"/>
            <a:ext cx="4619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23"/>
          <p:cNvCxnSpPr>
            <a:cxnSpLocks noChangeShapeType="1"/>
            <a:stCxn id="58" idx="3"/>
            <a:endCxn id="42" idx="1"/>
          </p:cNvCxnSpPr>
          <p:nvPr/>
        </p:nvCxnSpPr>
        <p:spPr bwMode="auto">
          <a:xfrm>
            <a:off x="5497513" y="3887788"/>
            <a:ext cx="465137" cy="5461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hape 10"/>
          <p:cNvCxnSpPr>
            <a:cxnSpLocks noChangeShapeType="1"/>
            <a:stCxn id="40" idx="3"/>
            <a:endCxn id="44" idx="1"/>
          </p:cNvCxnSpPr>
          <p:nvPr/>
        </p:nvCxnSpPr>
        <p:spPr bwMode="auto">
          <a:xfrm>
            <a:off x="2601913" y="5283200"/>
            <a:ext cx="2289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ound Same Side Corner Rectangle 52"/>
          <p:cNvSpPr/>
          <p:nvPr/>
        </p:nvSpPr>
        <p:spPr bwMode="auto">
          <a:xfrm rot="5400000">
            <a:off x="7126869" y="4021072"/>
            <a:ext cx="281173" cy="818912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lIns="0" rIns="0" anchor="ctr" anchorCtr="1"/>
          <a:lstStyle/>
          <a:p>
            <a:pPr algn="ctr" defTabSz="457200">
              <a:defRPr/>
            </a:pPr>
            <a:r>
              <a:rPr lang="en-US" sz="1000" dirty="0">
                <a:latin typeface="Arial Unicode MS" charset="0"/>
                <a:ea typeface="Arial Unicode MS" charset="0"/>
                <a:cs typeface="Arial Unicode MS" charset="0"/>
              </a:rPr>
              <a:t>take order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1905000" y="3611563"/>
            <a:ext cx="69691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negotiate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contract</a:t>
            </a:r>
          </a:p>
        </p:txBody>
      </p:sp>
      <p:cxnSp>
        <p:nvCxnSpPr>
          <p:cNvPr id="55" name="Shape 9"/>
          <p:cNvCxnSpPr>
            <a:cxnSpLocks noChangeShapeType="1"/>
            <a:stCxn id="36" idx="1"/>
            <a:endCxn id="54" idx="3"/>
          </p:cNvCxnSpPr>
          <p:nvPr/>
        </p:nvCxnSpPr>
        <p:spPr bwMode="auto">
          <a:xfrm rot="10800000">
            <a:off x="2601913" y="3890963"/>
            <a:ext cx="12842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hape 9"/>
          <p:cNvCxnSpPr>
            <a:cxnSpLocks noChangeShapeType="1"/>
            <a:stCxn id="54" idx="2"/>
            <a:endCxn id="35" idx="0"/>
          </p:cNvCxnSpPr>
          <p:nvPr/>
        </p:nvCxnSpPr>
        <p:spPr bwMode="auto">
          <a:xfrm rot="16200000" flipH="1">
            <a:off x="2528887" y="3895726"/>
            <a:ext cx="441325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hape 9"/>
          <p:cNvCxnSpPr>
            <a:cxnSpLocks noChangeShapeType="1"/>
            <a:stCxn id="34" idx="2"/>
            <a:endCxn id="35" idx="3"/>
          </p:cNvCxnSpPr>
          <p:nvPr/>
        </p:nvCxnSpPr>
        <p:spPr bwMode="auto">
          <a:xfrm rot="5400000">
            <a:off x="3825875" y="4481513"/>
            <a:ext cx="176213" cy="642937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ounded Rectangle 159"/>
          <p:cNvSpPr>
            <a:spLocks noChangeArrowheads="1"/>
          </p:cNvSpPr>
          <p:nvPr/>
        </p:nvSpPr>
        <p:spPr bwMode="auto">
          <a:xfrm>
            <a:off x="4887913" y="3686175"/>
            <a:ext cx="609600" cy="403225"/>
          </a:xfrm>
          <a:prstGeom prst="roundRect">
            <a:avLst>
              <a:gd name="adj" fmla="val 30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1"/>
          <a:lstStyle/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</a:t>
            </a:r>
          </a:p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recipes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1" name="Picture 4" descr="http://www.malawispizza.com/images/malaw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609600"/>
            <a:ext cx="1990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7" charset="-128"/>
              </a:rPr>
              <a:t>Three regions of a Process Domain</a:t>
            </a:r>
          </a:p>
        </p:txBody>
      </p:sp>
      <p:graphicFrame>
        <p:nvGraphicFramePr>
          <p:cNvPr id="24647" name="Group 71"/>
          <p:cNvGraphicFramePr>
            <a:graphicFrameLocks noGrp="1"/>
          </p:cNvGraphicFramePr>
          <p:nvPr/>
        </p:nvGraphicFramePr>
        <p:xfrm>
          <a:off x="1752600" y="1524000"/>
          <a:ext cx="5943600" cy="4207002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Pizza Restaurant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Restaurant’s Process Domain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287020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(e.g. with supplier)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(e.g. acting on supplier resources)</a:t>
                      </a: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Independent processing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(entity acting on entity’s owned/controlled resources)</a:t>
                      </a: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(e.g. acting on customer resources)</a:t>
                      </a: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(e.g. with customer)</a:t>
                      </a: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82" name="TextBox 21"/>
          <p:cNvSpPr txBox="1">
            <a:spLocks noChangeArrowheads="1"/>
          </p:cNvSpPr>
          <p:nvPr/>
        </p:nvSpPr>
        <p:spPr bwMode="auto">
          <a:xfrm>
            <a:off x="3821113" y="4308475"/>
            <a:ext cx="8270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forecast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 needs</a:t>
            </a:r>
          </a:p>
        </p:txBody>
      </p:sp>
      <p:sp>
        <p:nvSpPr>
          <p:cNvPr id="57383" name="TextBox 21"/>
          <p:cNvSpPr txBox="1">
            <a:spLocks noChangeArrowheads="1"/>
          </p:cNvSpPr>
          <p:nvPr/>
        </p:nvSpPr>
        <p:spPr bwMode="auto">
          <a:xfrm>
            <a:off x="2895600" y="4611688"/>
            <a:ext cx="69691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</a:t>
            </a:r>
          </a:p>
        </p:txBody>
      </p:sp>
      <p:sp>
        <p:nvSpPr>
          <p:cNvPr id="57384" name="TextBox 21"/>
          <p:cNvSpPr txBox="1">
            <a:spLocks noChangeArrowheads="1"/>
          </p:cNvSpPr>
          <p:nvPr/>
        </p:nvSpPr>
        <p:spPr bwMode="auto">
          <a:xfrm>
            <a:off x="3886200" y="3687763"/>
            <a:ext cx="696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identify ingredients</a:t>
            </a:r>
          </a:p>
        </p:txBody>
      </p:sp>
      <p:cxnSp>
        <p:nvCxnSpPr>
          <p:cNvPr id="57385" name="Shape 9"/>
          <p:cNvCxnSpPr>
            <a:cxnSpLocks noChangeShapeType="1"/>
            <a:stCxn id="57384" idx="2"/>
            <a:endCxn id="57382" idx="0"/>
          </p:cNvCxnSpPr>
          <p:nvPr/>
        </p:nvCxnSpPr>
        <p:spPr bwMode="auto">
          <a:xfrm>
            <a:off x="4235450" y="4094163"/>
            <a:ext cx="0" cy="21431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86" name="Shape 9"/>
          <p:cNvCxnSpPr>
            <a:cxnSpLocks noChangeShapeType="1"/>
            <a:stCxn id="57392" idx="0"/>
            <a:endCxn id="57382" idx="3"/>
          </p:cNvCxnSpPr>
          <p:nvPr/>
        </p:nvCxnSpPr>
        <p:spPr bwMode="auto">
          <a:xfrm flipH="1" flipV="1">
            <a:off x="4648200" y="4511675"/>
            <a:ext cx="546100" cy="5683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87" name="Shape 9"/>
          <p:cNvCxnSpPr>
            <a:cxnSpLocks noChangeShapeType="1"/>
            <a:stCxn id="57383" idx="1"/>
            <a:endCxn id="57388" idx="1"/>
          </p:cNvCxnSpPr>
          <p:nvPr/>
        </p:nvCxnSpPr>
        <p:spPr bwMode="auto">
          <a:xfrm rot="10800000" flipV="1">
            <a:off x="1905000" y="4891088"/>
            <a:ext cx="990600" cy="392112"/>
          </a:xfrm>
          <a:prstGeom prst="bentConnector3">
            <a:avLst>
              <a:gd name="adj1" fmla="val 123079"/>
            </a:avLst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8" name="TextBox 21"/>
          <p:cNvSpPr txBox="1">
            <a:spLocks noChangeArrowheads="1"/>
          </p:cNvSpPr>
          <p:nvPr/>
        </p:nvSpPr>
        <p:spPr bwMode="auto">
          <a:xfrm>
            <a:off x="1905000" y="5080000"/>
            <a:ext cx="696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 supplies</a:t>
            </a:r>
          </a:p>
        </p:txBody>
      </p:sp>
      <p:cxnSp>
        <p:nvCxnSpPr>
          <p:cNvPr id="57389" name="Shape 9"/>
          <p:cNvCxnSpPr>
            <a:cxnSpLocks noChangeShapeType="1"/>
            <a:stCxn id="57405" idx="1"/>
            <a:endCxn id="57384" idx="3"/>
          </p:cNvCxnSpPr>
          <p:nvPr/>
        </p:nvCxnSpPr>
        <p:spPr bwMode="auto">
          <a:xfrm rot="10800000" flipV="1">
            <a:off x="4583113" y="3887788"/>
            <a:ext cx="3048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0" name="TextBox 4"/>
          <p:cNvSpPr txBox="1">
            <a:spLocks noChangeArrowheads="1"/>
          </p:cNvSpPr>
          <p:nvPr/>
        </p:nvSpPr>
        <p:spPr bwMode="auto">
          <a:xfrm>
            <a:off x="5962650" y="4230688"/>
            <a:ext cx="5953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cook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57391" name="Shape 9"/>
          <p:cNvCxnSpPr>
            <a:cxnSpLocks noChangeShapeType="1"/>
            <a:stCxn id="52" idx="1"/>
            <a:endCxn id="57390" idx="3"/>
          </p:cNvCxnSpPr>
          <p:nvPr/>
        </p:nvCxnSpPr>
        <p:spPr bwMode="auto">
          <a:xfrm flipH="1">
            <a:off x="6557963" y="4429125"/>
            <a:ext cx="290512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2" name="TextBox 21"/>
          <p:cNvSpPr txBox="1">
            <a:spLocks noChangeArrowheads="1"/>
          </p:cNvSpPr>
          <p:nvPr/>
        </p:nvSpPr>
        <p:spPr bwMode="auto">
          <a:xfrm>
            <a:off x="4891088" y="5080000"/>
            <a:ext cx="6048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maintain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</p:txBody>
      </p:sp>
      <p:cxnSp>
        <p:nvCxnSpPr>
          <p:cNvPr id="57393" name="Straight Arrow Connector 37"/>
          <p:cNvCxnSpPr>
            <a:cxnSpLocks noChangeShapeType="1"/>
            <a:stCxn id="57392" idx="3"/>
            <a:endCxn id="57390" idx="1"/>
          </p:cNvCxnSpPr>
          <p:nvPr/>
        </p:nvCxnSpPr>
        <p:spPr bwMode="auto">
          <a:xfrm flipV="1">
            <a:off x="5495925" y="4433888"/>
            <a:ext cx="466725" cy="849312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4" name="TextBox 4"/>
          <p:cNvSpPr txBox="1">
            <a:spLocks noChangeArrowheads="1"/>
          </p:cNvSpPr>
          <p:nvPr/>
        </p:nvSpPr>
        <p:spPr bwMode="auto">
          <a:xfrm>
            <a:off x="6911975" y="4994275"/>
            <a:ext cx="7096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57395" name="AutoShape 118"/>
          <p:cNvCxnSpPr>
            <a:cxnSpLocks noChangeShapeType="1"/>
            <a:stCxn id="57390" idx="2"/>
            <a:endCxn id="57394" idx="1"/>
          </p:cNvCxnSpPr>
          <p:nvPr/>
        </p:nvCxnSpPr>
        <p:spPr bwMode="auto">
          <a:xfrm rot="16200000" flipH="1">
            <a:off x="6306344" y="4591844"/>
            <a:ext cx="560387" cy="650875"/>
          </a:xfrm>
          <a:prstGeom prst="bentConnector2">
            <a:avLst/>
          </a:prstGeom>
          <a:noFill/>
          <a:ln w="25400" cap="rnd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6" name="TextBox 21"/>
          <p:cNvSpPr txBox="1">
            <a:spLocks noChangeArrowheads="1"/>
          </p:cNvSpPr>
          <p:nvPr/>
        </p:nvSpPr>
        <p:spPr bwMode="auto">
          <a:xfrm>
            <a:off x="4891088" y="4230688"/>
            <a:ext cx="6048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preheat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ovens</a:t>
            </a:r>
          </a:p>
        </p:txBody>
      </p:sp>
      <p:cxnSp>
        <p:nvCxnSpPr>
          <p:cNvPr id="57397" name="Straight Arrow Connector 23"/>
          <p:cNvCxnSpPr>
            <a:cxnSpLocks noChangeShapeType="1"/>
          </p:cNvCxnSpPr>
          <p:nvPr/>
        </p:nvCxnSpPr>
        <p:spPr bwMode="auto">
          <a:xfrm>
            <a:off x="5500688" y="4430713"/>
            <a:ext cx="4619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98" name="Straight Arrow Connector 23"/>
          <p:cNvCxnSpPr>
            <a:cxnSpLocks noChangeShapeType="1"/>
            <a:stCxn id="57405" idx="3"/>
            <a:endCxn id="57390" idx="1"/>
          </p:cNvCxnSpPr>
          <p:nvPr/>
        </p:nvCxnSpPr>
        <p:spPr bwMode="auto">
          <a:xfrm>
            <a:off x="5497513" y="3887788"/>
            <a:ext cx="465137" cy="5461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99" name="Shape 10"/>
          <p:cNvCxnSpPr>
            <a:cxnSpLocks noChangeShapeType="1"/>
            <a:stCxn id="57388" idx="3"/>
            <a:endCxn id="57392" idx="1"/>
          </p:cNvCxnSpPr>
          <p:nvPr/>
        </p:nvCxnSpPr>
        <p:spPr bwMode="auto">
          <a:xfrm>
            <a:off x="2601913" y="5283200"/>
            <a:ext cx="2289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ound Same Side Corner Rectangle 51"/>
          <p:cNvSpPr/>
          <p:nvPr/>
        </p:nvSpPr>
        <p:spPr bwMode="auto">
          <a:xfrm rot="5400000">
            <a:off x="7126869" y="4021072"/>
            <a:ext cx="281173" cy="818912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lIns="0" rIns="0" anchor="ctr" anchorCtr="1"/>
          <a:lstStyle/>
          <a:p>
            <a:pPr algn="ctr" defTabSz="457200">
              <a:defRPr/>
            </a:pPr>
            <a:r>
              <a:rPr lang="en-US" sz="1000" dirty="0">
                <a:latin typeface="Arial Unicode MS" charset="0"/>
                <a:ea typeface="Arial Unicode MS" charset="0"/>
                <a:cs typeface="Arial Unicode MS" charset="0"/>
              </a:rPr>
              <a:t>take order</a:t>
            </a:r>
          </a:p>
        </p:txBody>
      </p:sp>
      <p:sp>
        <p:nvSpPr>
          <p:cNvPr id="57401" name="TextBox 21"/>
          <p:cNvSpPr txBox="1">
            <a:spLocks noChangeArrowheads="1"/>
          </p:cNvSpPr>
          <p:nvPr/>
        </p:nvSpPr>
        <p:spPr bwMode="auto">
          <a:xfrm>
            <a:off x="1905000" y="3611563"/>
            <a:ext cx="69691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negotiate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contract</a:t>
            </a:r>
          </a:p>
        </p:txBody>
      </p:sp>
      <p:cxnSp>
        <p:nvCxnSpPr>
          <p:cNvPr id="57402" name="Shape 9"/>
          <p:cNvCxnSpPr>
            <a:cxnSpLocks noChangeShapeType="1"/>
            <a:stCxn id="57384" idx="1"/>
            <a:endCxn id="57401" idx="3"/>
          </p:cNvCxnSpPr>
          <p:nvPr/>
        </p:nvCxnSpPr>
        <p:spPr bwMode="auto">
          <a:xfrm rot="10800000">
            <a:off x="2601913" y="3890963"/>
            <a:ext cx="12842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03" name="Shape 9"/>
          <p:cNvCxnSpPr>
            <a:cxnSpLocks noChangeShapeType="1"/>
            <a:stCxn id="57401" idx="2"/>
            <a:endCxn id="57383" idx="0"/>
          </p:cNvCxnSpPr>
          <p:nvPr/>
        </p:nvCxnSpPr>
        <p:spPr bwMode="auto">
          <a:xfrm rot="16200000" flipH="1">
            <a:off x="2528887" y="3895726"/>
            <a:ext cx="441325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04" name="Shape 9"/>
          <p:cNvCxnSpPr>
            <a:cxnSpLocks noChangeShapeType="1"/>
            <a:stCxn id="57382" idx="2"/>
            <a:endCxn id="57383" idx="3"/>
          </p:cNvCxnSpPr>
          <p:nvPr/>
        </p:nvCxnSpPr>
        <p:spPr bwMode="auto">
          <a:xfrm rot="5400000">
            <a:off x="3825875" y="4481513"/>
            <a:ext cx="176213" cy="642937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5" name="Rounded Rectangle 159"/>
          <p:cNvSpPr>
            <a:spLocks noChangeArrowheads="1"/>
          </p:cNvSpPr>
          <p:nvPr/>
        </p:nvSpPr>
        <p:spPr bwMode="auto">
          <a:xfrm>
            <a:off x="4887913" y="3686175"/>
            <a:ext cx="609600" cy="403225"/>
          </a:xfrm>
          <a:prstGeom prst="roundRect">
            <a:avLst>
              <a:gd name="adj" fmla="val 30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1"/>
          <a:lstStyle/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</a:t>
            </a:r>
          </a:p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recipes</a:t>
            </a: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1600200" y="2484620"/>
            <a:ext cx="1123950" cy="3200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2752725" y="2489200"/>
            <a:ext cx="942975" cy="3200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3733800" y="2489200"/>
            <a:ext cx="1952625" cy="3200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5724525" y="2489200"/>
            <a:ext cx="952500" cy="3200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6715125" y="2489200"/>
            <a:ext cx="981075" cy="3200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" dur="indefinite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91" grpId="0" animBg="1"/>
      <p:bldP spid="26692" grpId="0" animBg="1"/>
      <p:bldP spid="26693" grpId="0" animBg="1"/>
      <p:bldP spid="26694" grpId="0" animBg="1"/>
      <p:bldP spid="266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a typeface="ＭＳ Ｐゴシック" pitchFamily="-107" charset="-128"/>
              </a:rPr>
              <a:t>Three regions of a Process Domain</a:t>
            </a:r>
          </a:p>
        </p:txBody>
      </p:sp>
      <p:graphicFrame>
        <p:nvGraphicFramePr>
          <p:cNvPr id="26691" name="Group 67"/>
          <p:cNvGraphicFramePr>
            <a:graphicFrameLocks noGrp="1"/>
          </p:cNvGraphicFramePr>
          <p:nvPr/>
        </p:nvGraphicFramePr>
        <p:xfrm>
          <a:off x="1752600" y="1524000"/>
          <a:ext cx="5943600" cy="419100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Pizza Restaurant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Restaurant’s Process Domain</a:t>
                      </a: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Independent processing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3" name="Text Box 116"/>
          <p:cNvSpPr txBox="1">
            <a:spLocks noChangeArrowheads="1"/>
          </p:cNvSpPr>
          <p:nvPr/>
        </p:nvSpPr>
        <p:spPr bwMode="auto">
          <a:xfrm rot="-1037062">
            <a:off x="2211388" y="1692275"/>
            <a:ext cx="2055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r>
              <a:rPr lang="en-US" sz="1200" b="1">
                <a:solidFill>
                  <a:srgbClr val="CC0000"/>
                </a:solidFill>
                <a:latin typeface="Arial" charset="0"/>
              </a:rPr>
              <a:t>degree of process control</a:t>
            </a:r>
          </a:p>
        </p:txBody>
      </p:sp>
      <p:sp>
        <p:nvSpPr>
          <p:cNvPr id="22564" name="Text Box 117"/>
          <p:cNvSpPr txBox="1">
            <a:spLocks noChangeArrowheads="1"/>
          </p:cNvSpPr>
          <p:nvPr/>
        </p:nvSpPr>
        <p:spPr bwMode="auto">
          <a:xfrm rot="997612">
            <a:off x="5335588" y="1746250"/>
            <a:ext cx="2055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r>
              <a:rPr lang="en-US" sz="1200" b="1">
                <a:solidFill>
                  <a:srgbClr val="CC0000"/>
                </a:solidFill>
                <a:latin typeface="Arial" charset="0"/>
              </a:rPr>
              <a:t>degree of process control</a:t>
            </a:r>
          </a:p>
        </p:txBody>
      </p:sp>
      <p:sp>
        <p:nvSpPr>
          <p:cNvPr id="59432" name="TextBox 21"/>
          <p:cNvSpPr txBox="1">
            <a:spLocks noChangeArrowheads="1"/>
          </p:cNvSpPr>
          <p:nvPr/>
        </p:nvSpPr>
        <p:spPr bwMode="auto">
          <a:xfrm>
            <a:off x="3821113" y="4310063"/>
            <a:ext cx="8270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forecast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 needs</a:t>
            </a:r>
          </a:p>
        </p:txBody>
      </p:sp>
      <p:sp>
        <p:nvSpPr>
          <p:cNvPr id="59433" name="TextBox 21"/>
          <p:cNvSpPr txBox="1">
            <a:spLocks noChangeArrowheads="1"/>
          </p:cNvSpPr>
          <p:nvPr/>
        </p:nvSpPr>
        <p:spPr bwMode="auto">
          <a:xfrm>
            <a:off x="2895600" y="4613275"/>
            <a:ext cx="69691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</a:t>
            </a:r>
          </a:p>
        </p:txBody>
      </p:sp>
      <p:sp>
        <p:nvSpPr>
          <p:cNvPr id="59434" name="TextBox 21"/>
          <p:cNvSpPr txBox="1">
            <a:spLocks noChangeArrowheads="1"/>
          </p:cNvSpPr>
          <p:nvPr/>
        </p:nvSpPr>
        <p:spPr bwMode="auto">
          <a:xfrm>
            <a:off x="3886200" y="3689350"/>
            <a:ext cx="696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identify ingredients</a:t>
            </a:r>
          </a:p>
        </p:txBody>
      </p:sp>
      <p:cxnSp>
        <p:nvCxnSpPr>
          <p:cNvPr id="59435" name="Shape 9"/>
          <p:cNvCxnSpPr>
            <a:cxnSpLocks noChangeShapeType="1"/>
            <a:stCxn id="59434" idx="2"/>
            <a:endCxn id="59432" idx="0"/>
          </p:cNvCxnSpPr>
          <p:nvPr/>
        </p:nvCxnSpPr>
        <p:spPr bwMode="auto">
          <a:xfrm>
            <a:off x="4235450" y="4095750"/>
            <a:ext cx="0" cy="21431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Shape 9"/>
          <p:cNvCxnSpPr>
            <a:cxnSpLocks noChangeShapeType="1"/>
            <a:stCxn id="59442" idx="0"/>
            <a:endCxn id="59432" idx="3"/>
          </p:cNvCxnSpPr>
          <p:nvPr/>
        </p:nvCxnSpPr>
        <p:spPr bwMode="auto">
          <a:xfrm flipH="1" flipV="1">
            <a:off x="4648200" y="4513263"/>
            <a:ext cx="546100" cy="5683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7" name="Shape 9"/>
          <p:cNvCxnSpPr>
            <a:cxnSpLocks noChangeShapeType="1"/>
            <a:stCxn id="59433" idx="1"/>
            <a:endCxn id="59438" idx="1"/>
          </p:cNvCxnSpPr>
          <p:nvPr/>
        </p:nvCxnSpPr>
        <p:spPr bwMode="auto">
          <a:xfrm rot="10800000" flipV="1">
            <a:off x="1905000" y="4892675"/>
            <a:ext cx="990600" cy="392113"/>
          </a:xfrm>
          <a:prstGeom prst="bentConnector3">
            <a:avLst>
              <a:gd name="adj1" fmla="val 123079"/>
            </a:avLst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8" name="TextBox 21"/>
          <p:cNvSpPr txBox="1">
            <a:spLocks noChangeArrowheads="1"/>
          </p:cNvSpPr>
          <p:nvPr/>
        </p:nvSpPr>
        <p:spPr bwMode="auto">
          <a:xfrm>
            <a:off x="1905000" y="5081588"/>
            <a:ext cx="696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 supplies</a:t>
            </a:r>
          </a:p>
        </p:txBody>
      </p:sp>
      <p:cxnSp>
        <p:nvCxnSpPr>
          <p:cNvPr id="59439" name="Shape 9"/>
          <p:cNvCxnSpPr>
            <a:cxnSpLocks noChangeShapeType="1"/>
            <a:stCxn id="59455" idx="1"/>
            <a:endCxn id="59434" idx="3"/>
          </p:cNvCxnSpPr>
          <p:nvPr/>
        </p:nvCxnSpPr>
        <p:spPr bwMode="auto">
          <a:xfrm rot="10800000" flipV="1">
            <a:off x="4583113" y="3889375"/>
            <a:ext cx="304800" cy="31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40" name="TextBox 4"/>
          <p:cNvSpPr txBox="1">
            <a:spLocks noChangeArrowheads="1"/>
          </p:cNvSpPr>
          <p:nvPr/>
        </p:nvSpPr>
        <p:spPr bwMode="auto">
          <a:xfrm>
            <a:off x="5962650" y="4232275"/>
            <a:ext cx="5953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cook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59441" name="Shape 9"/>
          <p:cNvCxnSpPr>
            <a:cxnSpLocks noChangeShapeType="1"/>
            <a:stCxn id="52" idx="1"/>
            <a:endCxn id="59440" idx="3"/>
          </p:cNvCxnSpPr>
          <p:nvPr/>
        </p:nvCxnSpPr>
        <p:spPr bwMode="auto">
          <a:xfrm flipH="1">
            <a:off x="6557963" y="4430713"/>
            <a:ext cx="290512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42" name="TextBox 21"/>
          <p:cNvSpPr txBox="1">
            <a:spLocks noChangeArrowheads="1"/>
          </p:cNvSpPr>
          <p:nvPr/>
        </p:nvSpPr>
        <p:spPr bwMode="auto">
          <a:xfrm>
            <a:off x="4891088" y="5081588"/>
            <a:ext cx="6048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maintain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supplies</a:t>
            </a:r>
          </a:p>
        </p:txBody>
      </p:sp>
      <p:cxnSp>
        <p:nvCxnSpPr>
          <p:cNvPr id="59443" name="Straight Arrow Connector 37"/>
          <p:cNvCxnSpPr>
            <a:cxnSpLocks noChangeShapeType="1"/>
            <a:stCxn id="59442" idx="3"/>
            <a:endCxn id="59440" idx="1"/>
          </p:cNvCxnSpPr>
          <p:nvPr/>
        </p:nvCxnSpPr>
        <p:spPr bwMode="auto">
          <a:xfrm flipV="1">
            <a:off x="5495925" y="4435475"/>
            <a:ext cx="466725" cy="84931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44" name="TextBox 4"/>
          <p:cNvSpPr txBox="1">
            <a:spLocks noChangeArrowheads="1"/>
          </p:cNvSpPr>
          <p:nvPr/>
        </p:nvSpPr>
        <p:spPr bwMode="auto">
          <a:xfrm>
            <a:off x="6911975" y="4995863"/>
            <a:ext cx="7096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pizza</a:t>
            </a:r>
          </a:p>
        </p:txBody>
      </p:sp>
      <p:cxnSp>
        <p:nvCxnSpPr>
          <p:cNvPr id="59445" name="AutoShape 118"/>
          <p:cNvCxnSpPr>
            <a:cxnSpLocks noChangeShapeType="1"/>
            <a:stCxn id="59440" idx="2"/>
            <a:endCxn id="59444" idx="1"/>
          </p:cNvCxnSpPr>
          <p:nvPr/>
        </p:nvCxnSpPr>
        <p:spPr bwMode="auto">
          <a:xfrm rot="16200000" flipH="1">
            <a:off x="6306344" y="4593431"/>
            <a:ext cx="560388" cy="650875"/>
          </a:xfrm>
          <a:prstGeom prst="bentConnector2">
            <a:avLst/>
          </a:prstGeom>
          <a:noFill/>
          <a:ln w="25400" cap="rnd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46" name="TextBox 21"/>
          <p:cNvSpPr txBox="1">
            <a:spLocks noChangeArrowheads="1"/>
          </p:cNvSpPr>
          <p:nvPr/>
        </p:nvSpPr>
        <p:spPr bwMode="auto">
          <a:xfrm>
            <a:off x="4891088" y="4232275"/>
            <a:ext cx="6048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preheat</a:t>
            </a:r>
          </a:p>
          <a:p>
            <a:pPr algn="ctr" eaLnBrk="1" hangingPunct="1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ovens</a:t>
            </a:r>
          </a:p>
        </p:txBody>
      </p:sp>
      <p:cxnSp>
        <p:nvCxnSpPr>
          <p:cNvPr id="59447" name="Straight Arrow Connector 23"/>
          <p:cNvCxnSpPr>
            <a:cxnSpLocks noChangeShapeType="1"/>
          </p:cNvCxnSpPr>
          <p:nvPr/>
        </p:nvCxnSpPr>
        <p:spPr bwMode="auto">
          <a:xfrm>
            <a:off x="5500688" y="4432300"/>
            <a:ext cx="461962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8" name="Straight Arrow Connector 23"/>
          <p:cNvCxnSpPr>
            <a:cxnSpLocks noChangeShapeType="1"/>
            <a:stCxn id="59455" idx="3"/>
            <a:endCxn id="59440" idx="1"/>
          </p:cNvCxnSpPr>
          <p:nvPr/>
        </p:nvCxnSpPr>
        <p:spPr bwMode="auto">
          <a:xfrm>
            <a:off x="5497513" y="3889375"/>
            <a:ext cx="465137" cy="5461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9" name="Shape 10"/>
          <p:cNvCxnSpPr>
            <a:cxnSpLocks noChangeShapeType="1"/>
            <a:stCxn id="59438" idx="3"/>
            <a:endCxn id="59442" idx="1"/>
          </p:cNvCxnSpPr>
          <p:nvPr/>
        </p:nvCxnSpPr>
        <p:spPr bwMode="auto">
          <a:xfrm>
            <a:off x="2601913" y="5284788"/>
            <a:ext cx="2289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ound Same Side Corner Rectangle 51"/>
          <p:cNvSpPr/>
          <p:nvPr/>
        </p:nvSpPr>
        <p:spPr bwMode="auto">
          <a:xfrm rot="5400000">
            <a:off x="7126869" y="4022704"/>
            <a:ext cx="281173" cy="818912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lIns="0" rIns="0" anchor="ctr" anchorCtr="1"/>
          <a:lstStyle/>
          <a:p>
            <a:pPr algn="ctr" defTabSz="457200">
              <a:defRPr/>
            </a:pPr>
            <a:r>
              <a:rPr lang="en-US" sz="1000" dirty="0">
                <a:latin typeface="Arial Unicode MS" charset="0"/>
                <a:ea typeface="Arial Unicode MS" charset="0"/>
                <a:cs typeface="Arial Unicode MS" charset="0"/>
              </a:rPr>
              <a:t>take order</a:t>
            </a:r>
          </a:p>
        </p:txBody>
      </p:sp>
      <p:sp>
        <p:nvSpPr>
          <p:cNvPr id="59451" name="TextBox 21"/>
          <p:cNvSpPr txBox="1">
            <a:spLocks noChangeArrowheads="1"/>
          </p:cNvSpPr>
          <p:nvPr/>
        </p:nvSpPr>
        <p:spPr bwMode="auto">
          <a:xfrm>
            <a:off x="1905000" y="3613150"/>
            <a:ext cx="69691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negotiate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supply</a:t>
            </a:r>
          </a:p>
          <a:p>
            <a:pPr algn="ctr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contract</a:t>
            </a:r>
          </a:p>
        </p:txBody>
      </p:sp>
      <p:cxnSp>
        <p:nvCxnSpPr>
          <p:cNvPr id="59452" name="Shape 9"/>
          <p:cNvCxnSpPr>
            <a:cxnSpLocks noChangeShapeType="1"/>
            <a:stCxn id="59434" idx="1"/>
            <a:endCxn id="59451" idx="3"/>
          </p:cNvCxnSpPr>
          <p:nvPr/>
        </p:nvCxnSpPr>
        <p:spPr bwMode="auto">
          <a:xfrm rot="10800000">
            <a:off x="2601913" y="3892550"/>
            <a:ext cx="12842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53" name="Shape 9"/>
          <p:cNvCxnSpPr>
            <a:cxnSpLocks noChangeShapeType="1"/>
            <a:stCxn id="59451" idx="2"/>
            <a:endCxn id="59433" idx="0"/>
          </p:cNvCxnSpPr>
          <p:nvPr/>
        </p:nvCxnSpPr>
        <p:spPr bwMode="auto">
          <a:xfrm rot="16200000" flipH="1">
            <a:off x="2528887" y="3897313"/>
            <a:ext cx="441325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54" name="Shape 9"/>
          <p:cNvCxnSpPr>
            <a:cxnSpLocks noChangeShapeType="1"/>
            <a:stCxn id="59432" idx="2"/>
            <a:endCxn id="59433" idx="3"/>
          </p:cNvCxnSpPr>
          <p:nvPr/>
        </p:nvCxnSpPr>
        <p:spPr bwMode="auto">
          <a:xfrm rot="5400000">
            <a:off x="3825876" y="4483100"/>
            <a:ext cx="176212" cy="642937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55" name="Rounded Rectangle 159"/>
          <p:cNvSpPr>
            <a:spLocks noChangeArrowheads="1"/>
          </p:cNvSpPr>
          <p:nvPr/>
        </p:nvSpPr>
        <p:spPr bwMode="auto">
          <a:xfrm>
            <a:off x="4887913" y="3687763"/>
            <a:ext cx="609600" cy="403225"/>
          </a:xfrm>
          <a:prstGeom prst="roundRect">
            <a:avLst>
              <a:gd name="adj" fmla="val 30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1"/>
          <a:lstStyle/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</a:t>
            </a:r>
          </a:p>
          <a:p>
            <a:pPr algn="ctr" defTabSz="457200"/>
            <a:r>
              <a:rPr 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recipes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3" grpId="0"/>
      <p:bldP spid="225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-107" charset="-128"/>
              </a:rPr>
              <a:t>Three regions of a Process Domain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ea typeface="ＭＳ Ｐゴシック" pitchFamily="-107" charset="-128"/>
              </a:rPr>
              <a:t>1. Direct Interaction</a:t>
            </a:r>
          </a:p>
          <a:p>
            <a:pPr marL="0" indent="0">
              <a:buNone/>
            </a:pPr>
            <a:r>
              <a:rPr lang="en-US" sz="2000" dirty="0" smtClean="0">
                <a:ea typeface="ＭＳ Ｐゴシック" pitchFamily="-107" charset="-128"/>
              </a:rPr>
              <a:t>Entity person acting in conjunction with another entity person.</a:t>
            </a:r>
          </a:p>
          <a:p>
            <a:pPr marL="0" indent="0">
              <a:buNone/>
            </a:pPr>
            <a:r>
              <a:rPr lang="en-US" sz="2000" dirty="0" smtClean="0">
                <a:ea typeface="ＭＳ Ｐゴシック" pitchFamily="-107" charset="-128"/>
              </a:rPr>
              <a:t>People with people.</a:t>
            </a:r>
          </a:p>
          <a:p>
            <a:pPr marL="0" indent="0">
              <a:buNone/>
            </a:pPr>
            <a:endParaRPr lang="en-US" sz="2000" dirty="0" smtClean="0">
              <a:ea typeface="ＭＳ Ｐゴシック" pitchFamily="-107" charset="-128"/>
            </a:endParaRPr>
          </a:p>
          <a:p>
            <a:pPr marL="0" indent="0">
              <a:buNone/>
            </a:pPr>
            <a:r>
              <a:rPr lang="en-US" sz="2000" b="1" dirty="0" smtClean="0">
                <a:ea typeface="ＭＳ Ｐゴシック" pitchFamily="-107" charset="-128"/>
              </a:rPr>
              <a:t>2. Surrogate Interaction</a:t>
            </a:r>
          </a:p>
          <a:p>
            <a:pPr marL="0" indent="0">
              <a:buNone/>
            </a:pPr>
            <a:r>
              <a:rPr lang="en-US" sz="2000" dirty="0" smtClean="0">
                <a:ea typeface="ＭＳ Ｐゴシック" pitchFamily="-107" charset="-128"/>
              </a:rPr>
              <a:t>Entity person acting on/with resource(s) of another entity.</a:t>
            </a:r>
          </a:p>
          <a:p>
            <a:pPr marL="0" indent="0">
              <a:buNone/>
            </a:pPr>
            <a:r>
              <a:rPr lang="en-US" sz="2000" dirty="0" smtClean="0">
                <a:ea typeface="ＭＳ Ｐゴシック" pitchFamily="-107" charset="-128"/>
              </a:rPr>
              <a:t>People with things (belongings, information).</a:t>
            </a:r>
          </a:p>
          <a:p>
            <a:pPr marL="0" indent="0">
              <a:buNone/>
            </a:pPr>
            <a:endParaRPr lang="en-US" sz="2000" dirty="0" smtClean="0">
              <a:ea typeface="ＭＳ Ｐゴシック" pitchFamily="-107" charset="-128"/>
            </a:endParaRPr>
          </a:p>
          <a:p>
            <a:pPr marL="0" indent="0">
              <a:buNone/>
            </a:pPr>
            <a:r>
              <a:rPr lang="en-US" sz="2000" b="1" dirty="0" smtClean="0">
                <a:ea typeface="ＭＳ Ｐゴシック" pitchFamily="-107" charset="-128"/>
              </a:rPr>
              <a:t>3. Independent Processing</a:t>
            </a:r>
          </a:p>
          <a:p>
            <a:pPr marL="0" indent="0">
              <a:buNone/>
            </a:pPr>
            <a:r>
              <a:rPr lang="en-US" sz="2000" dirty="0" smtClean="0">
                <a:ea typeface="ＭＳ Ｐゴシック" pitchFamily="-107" charset="-128"/>
              </a:rPr>
              <a:t>Entity acting only on/with entity’s own resources.</a:t>
            </a:r>
          </a:p>
        </p:txBody>
      </p:sp>
      <p:sp>
        <p:nvSpPr>
          <p:cNvPr id="61444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/>
            <a:endParaRPr lang="en-US" smtClean="0">
              <a:ea typeface="ＭＳ Ｐゴシック" pitchFamily="-107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67"/>
          <p:cNvGraphicFramePr>
            <a:graphicFrameLocks noGrp="1"/>
          </p:cNvGraphicFramePr>
          <p:nvPr/>
        </p:nvGraphicFramePr>
        <p:xfrm>
          <a:off x="7467600" y="1524000"/>
          <a:ext cx="5943600" cy="449961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Pizza Consumer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Consumer’s Process Domain</a:t>
                      </a: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Independent processing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PCN Diagram</a:t>
            </a:r>
          </a:p>
        </p:txBody>
      </p:sp>
      <p:graphicFrame>
        <p:nvGraphicFramePr>
          <p:cNvPr id="26691" name="Group 67"/>
          <p:cNvGraphicFramePr>
            <a:graphicFrameLocks noGrp="1"/>
          </p:cNvGraphicFramePr>
          <p:nvPr/>
        </p:nvGraphicFramePr>
        <p:xfrm>
          <a:off x="1447800" y="1524000"/>
          <a:ext cx="5943600" cy="449961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  <a:gridCol w="992187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Pizza Restaurant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Restaurant’s Process Domain</a:t>
                      </a: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Independent processing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" name="Group 67"/>
          <p:cNvGraphicFramePr>
            <a:graphicFrameLocks noGrp="1"/>
          </p:cNvGraphicFramePr>
          <p:nvPr/>
        </p:nvGraphicFramePr>
        <p:xfrm>
          <a:off x="-4572000" y="1524000"/>
          <a:ext cx="5943600" cy="4499610"/>
        </p:xfrm>
        <a:graphic>
          <a:graphicData uri="http://schemas.openxmlformats.org/drawingml/2006/table">
            <a:tbl>
              <a:tblPr/>
              <a:tblGrid>
                <a:gridCol w="990600"/>
                <a:gridCol w="989012"/>
                <a:gridCol w="992188"/>
                <a:gridCol w="990600"/>
                <a:gridCol w="990600"/>
                <a:gridCol w="9906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Restaurant Supplier</a:t>
                      </a: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Supplier’s Process Domain</a:t>
                      </a:r>
                      <a:endParaRPr kumimoji="0" lang="en-US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Independent processing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Surrogate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Direct interaction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7" name="Picture 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9820" y="1143000"/>
            <a:ext cx="126241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6" descr="la-jolla-pizza-gir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044575"/>
            <a:ext cx="914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-152400" y="3028950"/>
            <a:ext cx="11098213" cy="2914650"/>
            <a:chOff x="-152400" y="3028890"/>
            <a:chExt cx="11098530" cy="2914710"/>
          </a:xfrm>
        </p:grpSpPr>
        <p:sp>
          <p:nvSpPr>
            <p:cNvPr id="69739" name="TextBox 21"/>
            <p:cNvSpPr txBox="1">
              <a:spLocks noChangeArrowheads="1"/>
            </p:cNvSpPr>
            <p:nvPr/>
          </p:nvSpPr>
          <p:spPr bwMode="auto">
            <a:xfrm>
              <a:off x="3516313" y="3986153"/>
              <a:ext cx="827087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forecast</a:t>
              </a:r>
            </a:p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supply needs</a:t>
              </a:r>
            </a:p>
          </p:txBody>
        </p:sp>
        <p:sp>
          <p:nvSpPr>
            <p:cNvPr id="69740" name="TextBox 21"/>
            <p:cNvSpPr txBox="1">
              <a:spLocks noChangeArrowheads="1"/>
            </p:cNvSpPr>
            <p:nvPr/>
          </p:nvSpPr>
          <p:spPr bwMode="auto">
            <a:xfrm>
              <a:off x="2590800" y="4289365"/>
              <a:ext cx="696913" cy="55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order</a:t>
              </a:r>
            </a:p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supplies</a:t>
              </a:r>
            </a:p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online</a:t>
              </a:r>
            </a:p>
          </p:txBody>
        </p:sp>
        <p:sp>
          <p:nvSpPr>
            <p:cNvPr id="69741" name="TextBox 21"/>
            <p:cNvSpPr txBox="1">
              <a:spLocks noChangeArrowheads="1"/>
            </p:cNvSpPr>
            <p:nvPr/>
          </p:nvSpPr>
          <p:spPr bwMode="auto">
            <a:xfrm>
              <a:off x="3581400" y="3365440"/>
              <a:ext cx="696913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identify ingredients</a:t>
              </a:r>
            </a:p>
          </p:txBody>
        </p:sp>
        <p:cxnSp>
          <p:nvCxnSpPr>
            <p:cNvPr id="69742" name="Shape 9"/>
            <p:cNvCxnSpPr>
              <a:cxnSpLocks noChangeShapeType="1"/>
              <a:stCxn id="69741" idx="2"/>
              <a:endCxn id="69739" idx="0"/>
            </p:cNvCxnSpPr>
            <p:nvPr/>
          </p:nvCxnSpPr>
          <p:spPr bwMode="auto">
            <a:xfrm>
              <a:off x="3930650" y="3771840"/>
              <a:ext cx="0" cy="2143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43" name="Shape 9"/>
            <p:cNvCxnSpPr>
              <a:cxnSpLocks noChangeShapeType="1"/>
              <a:stCxn id="69749" idx="0"/>
              <a:endCxn id="69739" idx="3"/>
            </p:cNvCxnSpPr>
            <p:nvPr/>
          </p:nvCxnSpPr>
          <p:spPr bwMode="auto">
            <a:xfrm rot="16200000" flipV="1">
              <a:off x="4208831" y="4323923"/>
              <a:ext cx="814447" cy="54530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44" name="Shape 9"/>
            <p:cNvCxnSpPr>
              <a:cxnSpLocks noChangeShapeType="1"/>
              <a:stCxn id="69740" idx="1"/>
              <a:endCxn id="69787" idx="3"/>
            </p:cNvCxnSpPr>
            <p:nvPr/>
          </p:nvCxnSpPr>
          <p:spPr bwMode="auto">
            <a:xfrm rot="10800000">
              <a:off x="342900" y="4568021"/>
              <a:ext cx="2247900" cy="744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45" name="TextBox 21"/>
            <p:cNvSpPr txBox="1">
              <a:spLocks noChangeArrowheads="1"/>
            </p:cNvSpPr>
            <p:nvPr/>
          </p:nvSpPr>
          <p:spPr bwMode="auto">
            <a:xfrm>
              <a:off x="1589087" y="5003800"/>
              <a:ext cx="696913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receive supplies</a:t>
              </a:r>
            </a:p>
          </p:txBody>
        </p:sp>
        <p:cxnSp>
          <p:nvCxnSpPr>
            <p:cNvPr id="69746" name="Shape 9"/>
            <p:cNvCxnSpPr>
              <a:cxnSpLocks noChangeShapeType="1"/>
              <a:stCxn id="69762" idx="1"/>
              <a:endCxn id="69741" idx="3"/>
            </p:cNvCxnSpPr>
            <p:nvPr/>
          </p:nvCxnSpPr>
          <p:spPr bwMode="auto">
            <a:xfrm rot="10800000" flipV="1">
              <a:off x="4278313" y="3565465"/>
              <a:ext cx="304800" cy="3175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47" name="TextBox 4"/>
            <p:cNvSpPr txBox="1">
              <a:spLocks noChangeArrowheads="1"/>
            </p:cNvSpPr>
            <p:nvPr/>
          </p:nvSpPr>
          <p:spPr bwMode="auto">
            <a:xfrm>
              <a:off x="5657850" y="3908365"/>
              <a:ext cx="595313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cook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pizza</a:t>
              </a:r>
            </a:p>
          </p:txBody>
        </p:sp>
        <p:cxnSp>
          <p:nvCxnSpPr>
            <p:cNvPr id="69748" name="Shape 9"/>
            <p:cNvCxnSpPr>
              <a:cxnSpLocks noChangeShapeType="1"/>
              <a:stCxn id="52" idx="1"/>
              <a:endCxn id="69747" idx="3"/>
            </p:cNvCxnSpPr>
            <p:nvPr/>
          </p:nvCxnSpPr>
          <p:spPr bwMode="auto">
            <a:xfrm rot="10800000" flipV="1">
              <a:off x="6253164" y="4108251"/>
              <a:ext cx="852725" cy="33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49" name="TextBox 21"/>
            <p:cNvSpPr txBox="1">
              <a:spLocks noChangeArrowheads="1"/>
            </p:cNvSpPr>
            <p:nvPr/>
          </p:nvSpPr>
          <p:spPr bwMode="auto">
            <a:xfrm>
              <a:off x="4586288" y="5003800"/>
              <a:ext cx="604837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maintain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supplies</a:t>
              </a:r>
            </a:p>
          </p:txBody>
        </p:sp>
        <p:cxnSp>
          <p:nvCxnSpPr>
            <p:cNvPr id="69750" name="Straight Arrow Connector 37"/>
            <p:cNvCxnSpPr>
              <a:cxnSpLocks noChangeShapeType="1"/>
              <a:stCxn id="69749" idx="3"/>
              <a:endCxn id="69747" idx="1"/>
            </p:cNvCxnSpPr>
            <p:nvPr/>
          </p:nvCxnSpPr>
          <p:spPr bwMode="auto">
            <a:xfrm flipV="1">
              <a:off x="5191125" y="4111565"/>
              <a:ext cx="466725" cy="109543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51" name="TextBox 4"/>
            <p:cNvSpPr txBox="1">
              <a:spLocks noChangeArrowheads="1"/>
            </p:cNvSpPr>
            <p:nvPr/>
          </p:nvSpPr>
          <p:spPr bwMode="auto">
            <a:xfrm>
              <a:off x="6705600" y="4857690"/>
              <a:ext cx="611188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serve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pizza</a:t>
              </a:r>
            </a:p>
          </p:txBody>
        </p:sp>
        <p:cxnSp>
          <p:nvCxnSpPr>
            <p:cNvPr id="69752" name="AutoShape 118"/>
            <p:cNvCxnSpPr>
              <a:cxnSpLocks noChangeShapeType="1"/>
              <a:stCxn id="69747" idx="2"/>
              <a:endCxn id="69751" idx="1"/>
            </p:cNvCxnSpPr>
            <p:nvPr/>
          </p:nvCxnSpPr>
          <p:spPr bwMode="auto">
            <a:xfrm rot="16200000" flipH="1">
              <a:off x="5957491" y="4312780"/>
              <a:ext cx="746125" cy="750093"/>
            </a:xfrm>
            <a:prstGeom prst="bentConnector2">
              <a:avLst/>
            </a:prstGeom>
            <a:noFill/>
            <a:ln w="25400" cap="rnd">
              <a:solidFill>
                <a:schemeClr val="tx1"/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53" name="TextBox 21"/>
            <p:cNvSpPr txBox="1">
              <a:spLocks noChangeArrowheads="1"/>
            </p:cNvSpPr>
            <p:nvPr/>
          </p:nvSpPr>
          <p:spPr bwMode="auto">
            <a:xfrm>
              <a:off x="4586288" y="3908365"/>
              <a:ext cx="604837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preheat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ovens</a:t>
              </a:r>
            </a:p>
          </p:txBody>
        </p:sp>
        <p:cxnSp>
          <p:nvCxnSpPr>
            <p:cNvPr id="69754" name="Straight Arrow Connector 23"/>
            <p:cNvCxnSpPr>
              <a:cxnSpLocks noChangeShapeType="1"/>
            </p:cNvCxnSpPr>
            <p:nvPr/>
          </p:nvCxnSpPr>
          <p:spPr bwMode="auto">
            <a:xfrm>
              <a:off x="5195888" y="4108390"/>
              <a:ext cx="4619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55" name="Straight Arrow Connector 23"/>
            <p:cNvCxnSpPr>
              <a:cxnSpLocks noChangeShapeType="1"/>
              <a:stCxn id="69762" idx="3"/>
              <a:endCxn id="69747" idx="1"/>
            </p:cNvCxnSpPr>
            <p:nvPr/>
          </p:nvCxnSpPr>
          <p:spPr bwMode="auto">
            <a:xfrm>
              <a:off x="5192713" y="3565465"/>
              <a:ext cx="465137" cy="5461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56" name="Shape 10"/>
            <p:cNvCxnSpPr>
              <a:cxnSpLocks noChangeShapeType="1"/>
              <a:stCxn id="69745" idx="3"/>
              <a:endCxn id="69749" idx="1"/>
            </p:cNvCxnSpPr>
            <p:nvPr/>
          </p:nvCxnSpPr>
          <p:spPr bwMode="auto">
            <a:xfrm>
              <a:off x="2286000" y="5207000"/>
              <a:ext cx="2300288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Round Same Side Corner Rectangle 51"/>
            <p:cNvSpPr/>
            <p:nvPr/>
          </p:nvSpPr>
          <p:spPr bwMode="auto">
            <a:xfrm rot="5400000">
              <a:off x="7374757" y="3698794"/>
              <a:ext cx="281173" cy="818912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vert270" lIns="0" rIns="0" anchor="ctr" anchorCtr="1"/>
            <a:lstStyle/>
            <a:p>
              <a:pPr algn="ctr" defTabSz="457200">
                <a:defRPr/>
              </a:pPr>
              <a:r>
                <a:rPr lang="en-US" sz="1000" dirty="0">
                  <a:latin typeface="Arial Unicode MS" charset="0"/>
                  <a:ea typeface="Arial Unicode MS" charset="0"/>
                  <a:cs typeface="Arial Unicode MS" charset="0"/>
                </a:rPr>
                <a:t>create order</a:t>
              </a:r>
            </a:p>
          </p:txBody>
        </p:sp>
        <p:sp>
          <p:nvSpPr>
            <p:cNvPr id="69758" name="TextBox 21"/>
            <p:cNvSpPr txBox="1">
              <a:spLocks noChangeArrowheads="1"/>
            </p:cNvSpPr>
            <p:nvPr/>
          </p:nvSpPr>
          <p:spPr bwMode="auto">
            <a:xfrm>
              <a:off x="1600200" y="3289240"/>
              <a:ext cx="696913" cy="55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negotiate</a:t>
              </a:r>
            </a:p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supply</a:t>
              </a:r>
            </a:p>
            <a:p>
              <a:pPr algn="ctr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contract</a:t>
              </a:r>
            </a:p>
          </p:txBody>
        </p:sp>
        <p:cxnSp>
          <p:nvCxnSpPr>
            <p:cNvPr id="69759" name="Shape 9"/>
            <p:cNvCxnSpPr>
              <a:cxnSpLocks noChangeShapeType="1"/>
              <a:stCxn id="69741" idx="1"/>
              <a:endCxn id="69758" idx="3"/>
            </p:cNvCxnSpPr>
            <p:nvPr/>
          </p:nvCxnSpPr>
          <p:spPr bwMode="auto">
            <a:xfrm rot="10800000">
              <a:off x="2297113" y="3568640"/>
              <a:ext cx="1284287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60" name="Shape 9"/>
            <p:cNvCxnSpPr>
              <a:cxnSpLocks noChangeShapeType="1"/>
              <a:stCxn id="69758" idx="2"/>
              <a:endCxn id="69740" idx="0"/>
            </p:cNvCxnSpPr>
            <p:nvPr/>
          </p:nvCxnSpPr>
          <p:spPr bwMode="auto">
            <a:xfrm rot="16200000" flipH="1">
              <a:off x="2223295" y="3573402"/>
              <a:ext cx="441325" cy="990600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61" name="Shape 9"/>
            <p:cNvCxnSpPr>
              <a:cxnSpLocks noChangeShapeType="1"/>
              <a:stCxn id="69739" idx="2"/>
              <a:endCxn id="69740" idx="3"/>
            </p:cNvCxnSpPr>
            <p:nvPr/>
          </p:nvCxnSpPr>
          <p:spPr bwMode="auto">
            <a:xfrm rot="5400000">
              <a:off x="3520679" y="4159587"/>
              <a:ext cx="176212" cy="642144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62" name="Rounded Rectangle 159"/>
            <p:cNvSpPr>
              <a:spLocks noChangeArrowheads="1"/>
            </p:cNvSpPr>
            <p:nvPr/>
          </p:nvSpPr>
          <p:spPr bwMode="auto">
            <a:xfrm>
              <a:off x="4583113" y="3363853"/>
              <a:ext cx="609600" cy="403225"/>
            </a:xfrm>
            <a:prstGeom prst="roundRect">
              <a:avLst>
                <a:gd name="adj" fmla="val 30157"/>
              </a:avLst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 anchor="ctr" anchorCtr="1"/>
            <a:lstStyle/>
            <a:p>
              <a:pPr algn="ctr" defTabSz="457200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develop</a:t>
              </a:r>
            </a:p>
            <a:p>
              <a:pPr algn="ctr" defTabSz="457200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recipes</a:t>
              </a:r>
            </a:p>
          </p:txBody>
        </p:sp>
        <p:sp>
          <p:nvSpPr>
            <p:cNvPr id="69763" name="TextBox 2"/>
            <p:cNvSpPr txBox="1">
              <a:spLocks noChangeArrowheads="1"/>
            </p:cNvSpPr>
            <p:nvPr/>
          </p:nvSpPr>
          <p:spPr bwMode="auto">
            <a:xfrm>
              <a:off x="10134600" y="3095535"/>
              <a:ext cx="81153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develop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appetite</a:t>
              </a:r>
            </a:p>
          </p:txBody>
        </p:sp>
        <p:sp>
          <p:nvSpPr>
            <p:cNvPr id="69764" name="TextBox 5"/>
            <p:cNvSpPr txBox="1">
              <a:spLocks noChangeArrowheads="1"/>
            </p:cNvSpPr>
            <p:nvPr/>
          </p:nvSpPr>
          <p:spPr bwMode="auto">
            <a:xfrm>
              <a:off x="8646190" y="4857690"/>
              <a:ext cx="572016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eat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pizza</a:t>
              </a:r>
            </a:p>
          </p:txBody>
        </p:sp>
        <p:sp>
          <p:nvSpPr>
            <p:cNvPr id="69765" name="TextBox 6"/>
            <p:cNvSpPr txBox="1">
              <a:spLocks noChangeArrowheads="1"/>
            </p:cNvSpPr>
            <p:nvPr/>
          </p:nvSpPr>
          <p:spPr bwMode="auto">
            <a:xfrm>
              <a:off x="10210800" y="5543490"/>
              <a:ext cx="676275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return home</a:t>
              </a:r>
            </a:p>
          </p:txBody>
        </p:sp>
        <p:cxnSp>
          <p:nvCxnSpPr>
            <p:cNvPr id="44" name="Straight Arrow Connector 43"/>
            <p:cNvCxnSpPr>
              <a:cxnSpLocks noChangeShapeType="1"/>
              <a:stCxn id="69763" idx="1"/>
              <a:endCxn id="69770" idx="3"/>
            </p:cNvCxnSpPr>
            <p:nvPr/>
          </p:nvCxnSpPr>
          <p:spPr bwMode="auto">
            <a:xfrm rot="10800000">
              <a:off x="9163316" y="3295595"/>
              <a:ext cx="971578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/>
            <p:cNvCxnSpPr>
              <a:cxnSpLocks noChangeShapeType="1"/>
              <a:stCxn id="69776" idx="3"/>
              <a:endCxn id="69779" idx="1"/>
            </p:cNvCxnSpPr>
            <p:nvPr/>
          </p:nvCxnSpPr>
          <p:spPr bwMode="auto">
            <a:xfrm>
              <a:off x="7715475" y="5743571"/>
              <a:ext cx="895376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hape 10"/>
            <p:cNvCxnSpPr>
              <a:cxnSpLocks noChangeShapeType="1"/>
              <a:stCxn id="69751" idx="3"/>
              <a:endCxn id="69764" idx="1"/>
            </p:cNvCxnSpPr>
            <p:nvPr/>
          </p:nvCxnSpPr>
          <p:spPr bwMode="auto">
            <a:xfrm flipV="1">
              <a:off x="7317001" y="5057757"/>
              <a:ext cx="132877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69765" idx="0"/>
              <a:endCxn id="69781" idx="2"/>
            </p:cNvCxnSpPr>
            <p:nvPr/>
          </p:nvCxnSpPr>
          <p:spPr bwMode="auto">
            <a:xfrm rot="5400000" flipH="1" flipV="1">
              <a:off x="10072984" y="5067282"/>
              <a:ext cx="95093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70" name="AutoShape 19"/>
            <p:cNvSpPr>
              <a:spLocks noChangeArrowheads="1"/>
            </p:cNvSpPr>
            <p:nvPr/>
          </p:nvSpPr>
          <p:spPr bwMode="auto">
            <a:xfrm>
              <a:off x="8470900" y="3028890"/>
              <a:ext cx="922596" cy="533400"/>
            </a:xfrm>
            <a:prstGeom prst="flowChartMerg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/>
              <a:r>
                <a:rPr lang="en-US" sz="1000">
                  <a:latin typeface="Arial" charset="0"/>
                </a:rPr>
                <a:t>wait to be</a:t>
              </a:r>
            </a:p>
            <a:p>
              <a:pPr algn="ctr"/>
              <a:r>
                <a:rPr lang="en-US" sz="1000">
                  <a:latin typeface="Arial" charset="0"/>
                </a:rPr>
                <a:t>seated</a:t>
              </a:r>
            </a:p>
          </p:txBody>
        </p:sp>
        <p:cxnSp>
          <p:nvCxnSpPr>
            <p:cNvPr id="53" name="Straight Arrow Connector 7"/>
            <p:cNvCxnSpPr>
              <a:cxnSpLocks noChangeShapeType="1"/>
              <a:stCxn id="69770" idx="1"/>
              <a:endCxn id="69772" idx="3"/>
            </p:cNvCxnSpPr>
            <p:nvPr/>
          </p:nvCxnSpPr>
          <p:spPr bwMode="auto">
            <a:xfrm rot="10800000">
              <a:off x="7467818" y="3295595"/>
              <a:ext cx="1233523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72" name="TextBox 3"/>
            <p:cNvSpPr txBox="1">
              <a:spLocks noChangeArrowheads="1"/>
            </p:cNvSpPr>
            <p:nvPr/>
          </p:nvSpPr>
          <p:spPr bwMode="auto">
            <a:xfrm>
              <a:off x="6781801" y="3095535"/>
              <a:ext cx="6858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seat customer</a:t>
              </a:r>
            </a:p>
          </p:txBody>
        </p:sp>
        <p:sp>
          <p:nvSpPr>
            <p:cNvPr id="69773" name="TextBox 3"/>
            <p:cNvSpPr txBox="1">
              <a:spLocks noChangeArrowheads="1"/>
            </p:cNvSpPr>
            <p:nvPr/>
          </p:nvSpPr>
          <p:spPr bwMode="auto">
            <a:xfrm>
              <a:off x="8513098" y="3638491"/>
              <a:ext cx="838200" cy="246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review menu</a:t>
              </a:r>
            </a:p>
          </p:txBody>
        </p:sp>
        <p:cxnSp>
          <p:nvCxnSpPr>
            <p:cNvPr id="56" name="Shape 9"/>
            <p:cNvCxnSpPr>
              <a:cxnSpLocks noChangeShapeType="1"/>
              <a:stCxn id="69772" idx="2"/>
              <a:endCxn id="69773" idx="1"/>
            </p:cNvCxnSpPr>
            <p:nvPr/>
          </p:nvCxnSpPr>
          <p:spPr bwMode="auto">
            <a:xfrm rot="16200000" flipH="1">
              <a:off x="7685313" y="2935220"/>
              <a:ext cx="266705" cy="1387515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hape 9"/>
            <p:cNvCxnSpPr>
              <a:cxnSpLocks noChangeShapeType="1"/>
              <a:stCxn id="69773" idx="2"/>
              <a:endCxn id="52" idx="3"/>
            </p:cNvCxnSpPr>
            <p:nvPr/>
          </p:nvCxnSpPr>
          <p:spPr bwMode="auto">
            <a:xfrm rot="5400000">
              <a:off x="8316362" y="3493240"/>
              <a:ext cx="223842" cy="1006504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76" name="TextBox 4"/>
            <p:cNvSpPr txBox="1">
              <a:spLocks noChangeArrowheads="1"/>
            </p:cNvSpPr>
            <p:nvPr/>
          </p:nvSpPr>
          <p:spPr bwMode="auto">
            <a:xfrm>
              <a:off x="6737350" y="5620435"/>
              <a:ext cx="977781" cy="246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present check</a:t>
              </a:r>
            </a:p>
          </p:txBody>
        </p:sp>
        <p:sp>
          <p:nvSpPr>
            <p:cNvPr id="69777" name="TextBox 4"/>
            <p:cNvSpPr txBox="1">
              <a:spLocks noChangeArrowheads="1"/>
            </p:cNvSpPr>
            <p:nvPr/>
          </p:nvSpPr>
          <p:spPr bwMode="auto">
            <a:xfrm>
              <a:off x="5578237" y="5543490"/>
              <a:ext cx="670163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prepare check</a:t>
              </a:r>
            </a:p>
          </p:txBody>
        </p:sp>
        <p:cxnSp>
          <p:nvCxnSpPr>
            <p:cNvPr id="69778" name="AutoShape 118"/>
            <p:cNvCxnSpPr>
              <a:cxnSpLocks noChangeShapeType="1"/>
              <a:stCxn id="69764" idx="2"/>
              <a:endCxn id="69777" idx="0"/>
            </p:cNvCxnSpPr>
            <p:nvPr/>
          </p:nvCxnSpPr>
          <p:spPr bwMode="auto">
            <a:xfrm rot="5400000">
              <a:off x="7279914" y="3891206"/>
              <a:ext cx="285690" cy="3018879"/>
            </a:xfrm>
            <a:prstGeom prst="bentConnector3">
              <a:avLst>
                <a:gd name="adj1" fmla="val 50000"/>
              </a:avLst>
            </a:prstGeom>
            <a:noFill/>
            <a:ln w="25400" cap="rnd">
              <a:solidFill>
                <a:schemeClr val="tx1"/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79" name="TextBox 4"/>
            <p:cNvSpPr txBox="1">
              <a:spLocks noChangeArrowheads="1"/>
            </p:cNvSpPr>
            <p:nvPr/>
          </p:nvSpPr>
          <p:spPr bwMode="auto">
            <a:xfrm>
              <a:off x="8610600" y="5620435"/>
              <a:ext cx="676275" cy="246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pay check</a:t>
              </a:r>
            </a:p>
          </p:txBody>
        </p:sp>
        <p:cxnSp>
          <p:nvCxnSpPr>
            <p:cNvPr id="62" name="Shape 10"/>
            <p:cNvCxnSpPr>
              <a:cxnSpLocks noChangeShapeType="1"/>
              <a:stCxn id="69779" idx="3"/>
              <a:endCxn id="69765" idx="1"/>
            </p:cNvCxnSpPr>
            <p:nvPr/>
          </p:nvCxnSpPr>
          <p:spPr bwMode="auto">
            <a:xfrm flipV="1">
              <a:off x="9287145" y="5743571"/>
              <a:ext cx="923951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81" name="TextBox 6"/>
            <p:cNvSpPr txBox="1">
              <a:spLocks noChangeArrowheads="1"/>
            </p:cNvSpPr>
            <p:nvPr/>
          </p:nvSpPr>
          <p:spPr bwMode="auto">
            <a:xfrm>
              <a:off x="10210800" y="4191000"/>
              <a:ext cx="676275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eat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leftovers</a:t>
              </a:r>
            </a:p>
          </p:txBody>
        </p:sp>
        <p:cxnSp>
          <p:nvCxnSpPr>
            <p:cNvPr id="64" name="Straight Arrow Connector 20"/>
            <p:cNvCxnSpPr>
              <a:cxnSpLocks noChangeShapeType="1"/>
              <a:stCxn id="69781" idx="0"/>
              <a:endCxn id="69763" idx="2"/>
            </p:cNvCxnSpPr>
            <p:nvPr/>
          </p:nvCxnSpPr>
          <p:spPr bwMode="auto">
            <a:xfrm rot="16200000" flipV="1">
              <a:off x="10196811" y="3838532"/>
              <a:ext cx="695339" cy="95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83" name="AutoShape 37"/>
            <p:cNvSpPr>
              <a:spLocks noChangeArrowheads="1"/>
            </p:cNvSpPr>
            <p:nvPr/>
          </p:nvSpPr>
          <p:spPr bwMode="auto">
            <a:xfrm>
              <a:off x="8474998" y="4248090"/>
              <a:ext cx="914400" cy="457200"/>
            </a:xfrm>
            <a:prstGeom prst="flowChartMerg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/>
              <a:r>
                <a:rPr lang="en-US" sz="1000">
                  <a:latin typeface="Arial" charset="0"/>
                </a:rPr>
                <a:t>wait for</a:t>
              </a:r>
            </a:p>
            <a:p>
              <a:pPr algn="ctr"/>
              <a:r>
                <a:rPr lang="en-US" sz="1000">
                  <a:latin typeface="Arial" charset="0"/>
                </a:rPr>
                <a:t>pizza</a:t>
              </a:r>
            </a:p>
          </p:txBody>
        </p:sp>
        <p:cxnSp>
          <p:nvCxnSpPr>
            <p:cNvPr id="66" name="Shape 9"/>
            <p:cNvCxnSpPr>
              <a:cxnSpLocks noChangeShapeType="1"/>
              <a:stCxn id="52" idx="0"/>
              <a:endCxn id="69783" idx="1"/>
            </p:cNvCxnSpPr>
            <p:nvPr/>
          </p:nvCxnSpPr>
          <p:spPr bwMode="auto">
            <a:xfrm rot="16200000" flipH="1">
              <a:off x="7994884" y="3768675"/>
              <a:ext cx="228605" cy="1187484"/>
            </a:xfrm>
            <a:prstGeom prst="bentConnector4">
              <a:avLst>
                <a:gd name="adj1" fmla="val 100329"/>
                <a:gd name="adj2" fmla="val 46296"/>
              </a:avLst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hape 9"/>
            <p:cNvCxnSpPr>
              <a:cxnSpLocks noChangeShapeType="1"/>
              <a:stCxn id="69783" idx="2"/>
              <a:endCxn id="69764" idx="0"/>
            </p:cNvCxnSpPr>
            <p:nvPr/>
          </p:nvCxnSpPr>
          <p:spPr bwMode="auto">
            <a:xfrm rot="5400000">
              <a:off x="8856127" y="4780732"/>
              <a:ext cx="152403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hape 10"/>
            <p:cNvCxnSpPr>
              <a:cxnSpLocks noChangeShapeType="1"/>
              <a:stCxn id="69777" idx="3"/>
              <a:endCxn id="69776" idx="1"/>
            </p:cNvCxnSpPr>
            <p:nvPr/>
          </p:nvCxnSpPr>
          <p:spPr bwMode="auto">
            <a:xfrm>
              <a:off x="6248583" y="5743571"/>
              <a:ext cx="48896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787" name="TextBox 21"/>
            <p:cNvSpPr txBox="1">
              <a:spLocks noChangeArrowheads="1"/>
            </p:cNvSpPr>
            <p:nvPr/>
          </p:nvSpPr>
          <p:spPr bwMode="auto">
            <a:xfrm>
              <a:off x="-152400" y="4367966"/>
              <a:ext cx="4953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1pPr>
              <a:lvl2pPr marL="37931725" indent="-37474525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07" charset="-128"/>
                </a:defRPr>
              </a:lvl9pPr>
            </a:lstStyle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fill</a:t>
              </a:r>
            </a:p>
            <a:p>
              <a:pPr algn="ctr" eaLnBrk="1" hangingPunct="1"/>
              <a:r>
                <a:rPr 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order</a:t>
              </a:r>
            </a:p>
          </p:txBody>
        </p:sp>
        <p:cxnSp>
          <p:nvCxnSpPr>
            <p:cNvPr id="131" name="Shape 9"/>
            <p:cNvCxnSpPr>
              <a:cxnSpLocks noChangeShapeType="1"/>
              <a:stCxn id="69787" idx="2"/>
              <a:endCxn id="69745" idx="1"/>
            </p:cNvCxnSpPr>
            <p:nvPr/>
          </p:nvCxnSpPr>
          <p:spPr bwMode="auto">
            <a:xfrm rot="16200000" flipH="1">
              <a:off x="623118" y="4240965"/>
              <a:ext cx="438159" cy="1493881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789" name="Shape 9"/>
            <p:cNvCxnSpPr>
              <a:cxnSpLocks noChangeShapeType="1"/>
              <a:stCxn id="69758" idx="1"/>
              <a:endCxn id="69787" idx="0"/>
            </p:cNvCxnSpPr>
            <p:nvPr/>
          </p:nvCxnSpPr>
          <p:spPr bwMode="auto">
            <a:xfrm rot="10800000" flipV="1">
              <a:off x="95250" y="3568640"/>
              <a:ext cx="1504950" cy="799326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0" name="Rectangle 69"/>
          <p:cNvSpPr>
            <a:spLocks noChangeArrowheads="1"/>
          </p:cNvSpPr>
          <p:nvPr/>
        </p:nvSpPr>
        <p:spPr bwMode="auto">
          <a:xfrm>
            <a:off x="7467600" y="1371600"/>
            <a:ext cx="21336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Rectangle 69"/>
          <p:cNvSpPr>
            <a:spLocks noChangeArrowheads="1"/>
          </p:cNvSpPr>
          <p:nvPr/>
        </p:nvSpPr>
        <p:spPr bwMode="auto">
          <a:xfrm>
            <a:off x="-762000" y="1371600"/>
            <a:ext cx="21336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5" name="Donut 64"/>
          <p:cNvSpPr/>
          <p:nvPr/>
        </p:nvSpPr>
        <p:spPr>
          <a:xfrm>
            <a:off x="3910202" y="2087217"/>
            <a:ext cx="4590097" cy="435462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Donut 68"/>
          <p:cNvSpPr/>
          <p:nvPr/>
        </p:nvSpPr>
        <p:spPr>
          <a:xfrm>
            <a:off x="515303" y="2098437"/>
            <a:ext cx="4590097" cy="435462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313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666 0 " pathEditMode="relative" ptsTypes="AA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666 0 " pathEditMode="relative" ptsTypes="AA">
                                      <p:cBhvr>
                                        <p:cTn id="18" dur="1000" fill="hold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666 0 " pathEditMode="relative" ptsTypes="AA">
                                      <p:cBhvr>
                                        <p:cTn id="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 0 " pathEditMode="relative" ptsTypes="AA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 0 " pathEditMode="relative" ptsTypes="AA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8778E-17 L -0.31666 -1.38778E-17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63" grpId="0" animBg="1"/>
      <p:bldP spid="65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</a:t>
            </a:r>
            <a:br>
              <a:rPr lang="en-US" dirty="0" smtClean="0"/>
            </a:br>
            <a:r>
              <a:rPr lang="en-US" dirty="0" smtClean="0"/>
              <a:t>Malawi’s Pizza Catering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 PCN Diagram</a:t>
            </a:r>
          </a:p>
          <a:p>
            <a:r>
              <a:rPr lang="en-US" dirty="0" smtClean="0"/>
              <a:t>based on information from the case.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143000"/>
            <a:ext cx="126241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Pizza </a:t>
            </a:r>
            <a:r>
              <a:rPr lang="en-US" dirty="0"/>
              <a:t>c</a:t>
            </a:r>
            <a:r>
              <a:rPr lang="en-US" dirty="0" smtClean="0"/>
              <a:t>atering planning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http://i39.tinypic.com/kd0t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752600"/>
            <a:ext cx="28003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lawispizza.com/images/malaw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0825"/>
            <a:ext cx="1990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 MISSION: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a service operation</a:t>
            </a:r>
          </a:p>
          <a:p>
            <a:r>
              <a:rPr lang="en-US" dirty="0" smtClean="0"/>
              <a:t>identify sources of value</a:t>
            </a:r>
          </a:p>
          <a:p>
            <a:r>
              <a:rPr lang="en-US" dirty="0" smtClean="0"/>
              <a:t>identify process problems</a:t>
            </a:r>
          </a:p>
          <a:p>
            <a:pPr lvl="1"/>
            <a:r>
              <a:rPr lang="en-US" dirty="0" smtClean="0"/>
              <a:t>inefficiencies and other costs</a:t>
            </a:r>
          </a:p>
          <a:p>
            <a:pPr lvl="1"/>
            <a:r>
              <a:rPr lang="en-US" dirty="0" smtClean="0"/>
              <a:t>potential service failures</a:t>
            </a:r>
          </a:p>
          <a:p>
            <a:pPr lvl="1"/>
            <a:r>
              <a:rPr lang="en-US" dirty="0" smtClean="0"/>
              <a:t>flaws in the customer experience</a:t>
            </a:r>
          </a:p>
          <a:p>
            <a:r>
              <a:rPr lang="en-US" dirty="0" smtClean="0"/>
              <a:t>explore possible process improvements</a:t>
            </a:r>
          </a:p>
          <a:p>
            <a:r>
              <a:rPr lang="en-US" dirty="0"/>
              <a:t>identify opportunities for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187644">
            <a:off x="2405395" y="740771"/>
            <a:ext cx="3353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Stencil" panose="040409050D0802020404" pitchFamily="82" charset="0"/>
              </a:rPr>
              <a:t>POSSIBLE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Stencil" panose="040409050D0802020404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707" y="2415570"/>
            <a:ext cx="7614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PCN Analysis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http://www.malawispizza.com/images/malaw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1990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5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Pizza </a:t>
            </a:r>
            <a:r>
              <a:rPr lang="en-US" dirty="0"/>
              <a:t>c</a:t>
            </a:r>
            <a:r>
              <a:rPr lang="en-US" dirty="0" smtClean="0"/>
              <a:t>atering planning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" name="Straight Arrow Connector 7"/>
          <p:cNvCxnSpPr>
            <a:cxnSpLocks noChangeShapeType="1"/>
            <a:stCxn id="10" idx="2"/>
            <a:endCxn id="8" idx="0"/>
          </p:cNvCxnSpPr>
          <p:nvPr/>
        </p:nvCxnSpPr>
        <p:spPr bwMode="auto">
          <a:xfrm>
            <a:off x="8229600" y="2073154"/>
            <a:ext cx="0" cy="388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96200" y="2461804"/>
            <a:ext cx="1066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explore alternatives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696200" y="1796155"/>
            <a:ext cx="10668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need catering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335714" y="1796155"/>
            <a:ext cx="10668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call Malawi’s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2477988"/>
            <a:ext cx="1066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provide event information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208337" y="2570321"/>
            <a:ext cx="116839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check schedule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3198812" y="3124200"/>
            <a:ext cx="1187449" cy="78748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date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available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?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917948" y="4322670"/>
            <a:ext cx="1346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arrange meeting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208337" y="1703822"/>
            <a:ext cx="116839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ask event date, type, # attend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314696" y="4784579"/>
            <a:ext cx="255270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menu options and taste test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647824" y="4784578"/>
            <a:ext cx="127635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calculate quantity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1647822" y="5422109"/>
            <a:ext cx="1276354" cy="30646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determine price</a:t>
            </a:r>
          </a:p>
        </p:txBody>
      </p:sp>
      <p:sp>
        <p:nvSpPr>
          <p:cNvPr id="23" name="Flowchart: Decision 22"/>
          <p:cNvSpPr/>
          <p:nvPr/>
        </p:nvSpPr>
        <p:spPr>
          <a:xfrm>
            <a:off x="6275389" y="5181600"/>
            <a:ext cx="1187449" cy="78748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price</a:t>
            </a:r>
          </a:p>
          <a:p>
            <a:pPr algn="ctr" defTabSz="457200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acceptable</a:t>
            </a:r>
          </a:p>
          <a:p>
            <a:pPr algn="ctr" defTabSz="457200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3571871" y="6019800"/>
            <a:ext cx="203835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book catering engagement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27" name="Straight Arrow Connector 7"/>
          <p:cNvCxnSpPr>
            <a:cxnSpLocks noChangeShapeType="1"/>
            <a:stCxn id="8" idx="1"/>
            <a:endCxn id="11" idx="2"/>
          </p:cNvCxnSpPr>
          <p:nvPr/>
        </p:nvCxnSpPr>
        <p:spPr bwMode="auto">
          <a:xfrm rot="10800000">
            <a:off x="6869114" y="2073155"/>
            <a:ext cx="827086" cy="61948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7"/>
          <p:cNvCxnSpPr>
            <a:cxnSpLocks noChangeShapeType="1"/>
            <a:stCxn id="11" idx="1"/>
            <a:endCxn id="16" idx="3"/>
          </p:cNvCxnSpPr>
          <p:nvPr/>
        </p:nvCxnSpPr>
        <p:spPr bwMode="auto">
          <a:xfrm flipH="1">
            <a:off x="4376736" y="1934655"/>
            <a:ext cx="195897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7"/>
          <p:cNvCxnSpPr>
            <a:cxnSpLocks noChangeShapeType="1"/>
            <a:stCxn id="16" idx="2"/>
            <a:endCxn id="12" idx="0"/>
          </p:cNvCxnSpPr>
          <p:nvPr/>
        </p:nvCxnSpPr>
        <p:spPr bwMode="auto">
          <a:xfrm rot="16200000" flipH="1">
            <a:off x="4407018" y="1551005"/>
            <a:ext cx="312501" cy="15414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7"/>
          <p:cNvCxnSpPr>
            <a:cxnSpLocks noChangeShapeType="1"/>
            <a:stCxn id="12" idx="1"/>
            <a:endCxn id="13" idx="3"/>
          </p:cNvCxnSpPr>
          <p:nvPr/>
        </p:nvCxnSpPr>
        <p:spPr bwMode="auto">
          <a:xfrm flipH="1">
            <a:off x="4376736" y="2708821"/>
            <a:ext cx="42386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7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792537" y="2847320"/>
            <a:ext cx="0" cy="2768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7"/>
          <p:cNvCxnSpPr>
            <a:cxnSpLocks noChangeShapeType="1"/>
            <a:stCxn id="14" idx="2"/>
            <a:endCxn id="15" idx="0"/>
          </p:cNvCxnSpPr>
          <p:nvPr/>
        </p:nvCxnSpPr>
        <p:spPr bwMode="auto">
          <a:xfrm rot="16200000" flipH="1">
            <a:off x="3986300" y="3717921"/>
            <a:ext cx="410985" cy="79851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7"/>
          <p:cNvCxnSpPr>
            <a:cxnSpLocks noChangeShapeType="1"/>
            <a:stCxn id="15" idx="3"/>
            <a:endCxn id="65" idx="1"/>
          </p:cNvCxnSpPr>
          <p:nvPr/>
        </p:nvCxnSpPr>
        <p:spPr bwMode="auto">
          <a:xfrm flipV="1">
            <a:off x="5264148" y="4461169"/>
            <a:ext cx="2736852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7"/>
          <p:cNvCxnSpPr>
            <a:cxnSpLocks noChangeShapeType="1"/>
            <a:stCxn id="65" idx="2"/>
            <a:endCxn id="19" idx="3"/>
          </p:cNvCxnSpPr>
          <p:nvPr/>
        </p:nvCxnSpPr>
        <p:spPr bwMode="auto">
          <a:xfrm rot="5400000">
            <a:off x="6911061" y="3604539"/>
            <a:ext cx="274879" cy="2362200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7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 flipV="1">
            <a:off x="2924175" y="4923078"/>
            <a:ext cx="390521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Flowchart: Merge 64"/>
          <p:cNvSpPr/>
          <p:nvPr/>
        </p:nvSpPr>
        <p:spPr>
          <a:xfrm>
            <a:off x="7772400" y="4274138"/>
            <a:ext cx="914400" cy="374062"/>
          </a:xfrm>
          <a:prstGeom prst="flowChartMer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wait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77" name="Straight Arrow Connector 7"/>
          <p:cNvCxnSpPr>
            <a:cxnSpLocks noChangeShapeType="1"/>
            <a:stCxn id="20" idx="2"/>
            <a:endCxn id="22" idx="0"/>
          </p:cNvCxnSpPr>
          <p:nvPr/>
        </p:nvCxnSpPr>
        <p:spPr bwMode="auto">
          <a:xfrm flipH="1">
            <a:off x="2285999" y="5061577"/>
            <a:ext cx="1" cy="36053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"/>
          <p:cNvCxnSpPr>
            <a:cxnSpLocks noChangeShapeType="1"/>
            <a:stCxn id="22" idx="3"/>
            <a:endCxn id="82" idx="1"/>
          </p:cNvCxnSpPr>
          <p:nvPr/>
        </p:nvCxnSpPr>
        <p:spPr bwMode="auto">
          <a:xfrm>
            <a:off x="2924176" y="5575343"/>
            <a:ext cx="111124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3"/>
          <p:cNvSpPr txBox="1">
            <a:spLocks noChangeArrowheads="1"/>
          </p:cNvSpPr>
          <p:nvPr/>
        </p:nvSpPr>
        <p:spPr bwMode="auto">
          <a:xfrm>
            <a:off x="4035422" y="5436843"/>
            <a:ext cx="111125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price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90" name="Straight Arrow Connector 7"/>
          <p:cNvCxnSpPr>
            <a:cxnSpLocks noChangeShapeType="1"/>
            <a:stCxn id="82" idx="3"/>
            <a:endCxn id="23" idx="1"/>
          </p:cNvCxnSpPr>
          <p:nvPr/>
        </p:nvCxnSpPr>
        <p:spPr bwMode="auto">
          <a:xfrm>
            <a:off x="5146675" y="5575343"/>
            <a:ext cx="112871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7"/>
          <p:cNvCxnSpPr>
            <a:cxnSpLocks noChangeShapeType="1"/>
            <a:stCxn id="23" idx="2"/>
            <a:endCxn id="24" idx="3"/>
          </p:cNvCxnSpPr>
          <p:nvPr/>
        </p:nvCxnSpPr>
        <p:spPr bwMode="auto">
          <a:xfrm rot="5400000">
            <a:off x="6145063" y="5434248"/>
            <a:ext cx="189215" cy="1258889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Rectangle 101"/>
          <p:cNvSpPr/>
          <p:nvPr/>
        </p:nvSpPr>
        <p:spPr>
          <a:xfrm>
            <a:off x="6975186" y="5971359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468326" y="3858713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318736" y="3235969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105" name="Straight Arrow Connector 7"/>
          <p:cNvCxnSpPr>
            <a:cxnSpLocks noChangeShapeType="1"/>
            <a:stCxn id="14" idx="3"/>
            <a:endCxn id="8" idx="2"/>
          </p:cNvCxnSpPr>
          <p:nvPr/>
        </p:nvCxnSpPr>
        <p:spPr bwMode="auto">
          <a:xfrm flipV="1">
            <a:off x="4386261" y="2923469"/>
            <a:ext cx="3843339" cy="594474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TextBox 3"/>
          <p:cNvSpPr txBox="1">
            <a:spLocks noChangeArrowheads="1"/>
          </p:cNvSpPr>
          <p:nvPr/>
        </p:nvSpPr>
        <p:spPr bwMode="auto">
          <a:xfrm>
            <a:off x="7781925" y="5252177"/>
            <a:ext cx="98107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explore</a:t>
            </a:r>
          </a:p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other alternatives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09" name="Straight Arrow Connector 7"/>
          <p:cNvCxnSpPr>
            <a:cxnSpLocks noChangeShapeType="1"/>
            <a:stCxn id="23" idx="3"/>
            <a:endCxn id="108" idx="1"/>
          </p:cNvCxnSpPr>
          <p:nvPr/>
        </p:nvCxnSpPr>
        <p:spPr bwMode="auto">
          <a:xfrm>
            <a:off x="7462838" y="5575343"/>
            <a:ext cx="3190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Rectangle 112"/>
          <p:cNvSpPr/>
          <p:nvPr/>
        </p:nvSpPr>
        <p:spPr>
          <a:xfrm>
            <a:off x="7447701" y="5329776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  <a:endParaRPr lang="en-US" sz="1200" dirty="0"/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704322" y="5925192"/>
            <a:ext cx="11633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record in catering book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42" name="Straight Arrow Connector 7"/>
          <p:cNvCxnSpPr>
            <a:cxnSpLocks noChangeShapeType="1"/>
            <a:stCxn id="24" idx="1"/>
            <a:endCxn id="41" idx="3"/>
          </p:cNvCxnSpPr>
          <p:nvPr/>
        </p:nvCxnSpPr>
        <p:spPr bwMode="auto">
          <a:xfrm flipH="1" flipV="1">
            <a:off x="2867676" y="6156025"/>
            <a:ext cx="704195" cy="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" name="Picture 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"/>
                            </p:stCondLst>
                            <p:childTnLst>
                              <p:par>
                                <p:cTn id="2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65" grpId="0" animBg="1"/>
      <p:bldP spid="82" grpId="0" animBg="1"/>
      <p:bldP spid="102" grpId="0" animBg="1"/>
      <p:bldP spid="103" grpId="0" animBg="1"/>
      <p:bldP spid="104" grpId="0" animBg="1"/>
      <p:bldP spid="108" grpId="0" animBg="1"/>
      <p:bldP spid="113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Food preparation and delivery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1683543" y="4184848"/>
            <a:ext cx="1187449" cy="78748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clear</a:t>
            </a:r>
          </a:p>
          <a:p>
            <a:pPr algn="ctr" defTabSz="457200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parking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space?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49" name="Straight Arrow Connector 7"/>
          <p:cNvCxnSpPr>
            <a:cxnSpLocks noChangeShapeType="1"/>
            <a:stCxn id="14" idx="3"/>
            <a:endCxn id="66" idx="1"/>
          </p:cNvCxnSpPr>
          <p:nvPr/>
        </p:nvCxnSpPr>
        <p:spPr bwMode="auto">
          <a:xfrm>
            <a:off x="2870992" y="4578591"/>
            <a:ext cx="42648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7"/>
          <p:cNvCxnSpPr>
            <a:cxnSpLocks noChangeShapeType="1"/>
            <a:stCxn id="14" idx="2"/>
            <a:endCxn id="47" idx="0"/>
          </p:cNvCxnSpPr>
          <p:nvPr/>
        </p:nvCxnSpPr>
        <p:spPr bwMode="auto">
          <a:xfrm>
            <a:off x="2277268" y="4972333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"/>
          <p:cNvCxnSpPr>
            <a:cxnSpLocks noChangeShapeType="1"/>
            <a:stCxn id="47" idx="2"/>
            <a:endCxn id="81" idx="0"/>
          </p:cNvCxnSpPr>
          <p:nvPr/>
        </p:nvCxnSpPr>
        <p:spPr bwMode="auto">
          <a:xfrm flipH="1">
            <a:off x="2277267" y="5414806"/>
            <a:ext cx="1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"/>
          <p:cNvCxnSpPr>
            <a:cxnSpLocks noChangeShapeType="1"/>
            <a:stCxn id="81" idx="2"/>
            <a:endCxn id="72" idx="0"/>
          </p:cNvCxnSpPr>
          <p:nvPr/>
        </p:nvCxnSpPr>
        <p:spPr bwMode="auto">
          <a:xfrm>
            <a:off x="2277267" y="5857279"/>
            <a:ext cx="0" cy="1654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Rectangle 102"/>
          <p:cNvSpPr/>
          <p:nvPr/>
        </p:nvSpPr>
        <p:spPr>
          <a:xfrm>
            <a:off x="1856652" y="4877407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817784" y="4311188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44647" y="1603151"/>
            <a:ext cx="126524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assemble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1651791" y="2045624"/>
            <a:ext cx="12509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 cook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1644648" y="2486978"/>
            <a:ext cx="12652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load food and supplies on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273972" y="2486978"/>
            <a:ext cx="8945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maintain mobile oven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1724023" y="3115236"/>
            <a:ext cx="110648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drive to venue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857373" y="5137807"/>
            <a:ext cx="83978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park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1" name="Straight Arrow Connector 7"/>
          <p:cNvCxnSpPr>
            <a:cxnSpLocks noChangeShapeType="1"/>
            <a:stCxn id="41" idx="2"/>
            <a:endCxn id="42" idx="0"/>
          </p:cNvCxnSpPr>
          <p:nvPr/>
        </p:nvCxnSpPr>
        <p:spPr bwMode="auto">
          <a:xfrm>
            <a:off x="2277267" y="1880150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7"/>
          <p:cNvCxnSpPr>
            <a:cxnSpLocks noChangeShapeType="1"/>
            <a:stCxn id="42" idx="2"/>
            <a:endCxn id="43" idx="0"/>
          </p:cNvCxnSpPr>
          <p:nvPr/>
        </p:nvCxnSpPr>
        <p:spPr bwMode="auto">
          <a:xfrm>
            <a:off x="2277267" y="2322623"/>
            <a:ext cx="1" cy="1643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7"/>
          <p:cNvCxnSpPr>
            <a:cxnSpLocks noChangeShapeType="1"/>
            <a:stCxn id="43" idx="2"/>
            <a:endCxn id="46" idx="0"/>
          </p:cNvCxnSpPr>
          <p:nvPr/>
        </p:nvCxnSpPr>
        <p:spPr bwMode="auto">
          <a:xfrm flipH="1">
            <a:off x="2277267" y="2948643"/>
            <a:ext cx="1" cy="1665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7"/>
          <p:cNvCxnSpPr>
            <a:cxnSpLocks noChangeShapeType="1"/>
            <a:stCxn id="46" idx="2"/>
            <a:endCxn id="30" idx="0"/>
          </p:cNvCxnSpPr>
          <p:nvPr/>
        </p:nvCxnSpPr>
        <p:spPr bwMode="auto">
          <a:xfrm>
            <a:off x="2277267" y="3392235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3297476" y="4440091"/>
            <a:ext cx="25146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alternative parking locations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1703889" y="5580280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unload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2099968" y="6022751"/>
            <a:ext cx="354598" cy="389513"/>
          </a:xfrm>
          <a:prstGeom prst="flowChartConnec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87" name="Straight Arrow Connector 7"/>
          <p:cNvCxnSpPr>
            <a:cxnSpLocks noChangeShapeType="1"/>
            <a:stCxn id="66" idx="2"/>
            <a:endCxn id="47" idx="3"/>
          </p:cNvCxnSpPr>
          <p:nvPr/>
        </p:nvCxnSpPr>
        <p:spPr bwMode="auto">
          <a:xfrm rot="5400000">
            <a:off x="3346361" y="4067891"/>
            <a:ext cx="559217" cy="1857614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Arrow Connector 7"/>
          <p:cNvCxnSpPr>
            <a:cxnSpLocks noChangeShapeType="1"/>
            <a:stCxn id="44" idx="3"/>
            <a:endCxn id="43" idx="1"/>
          </p:cNvCxnSpPr>
          <p:nvPr/>
        </p:nvCxnSpPr>
        <p:spPr bwMode="auto">
          <a:xfrm>
            <a:off x="1168531" y="2717811"/>
            <a:ext cx="47611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11" y="1781888"/>
            <a:ext cx="2541578" cy="2180187"/>
          </a:xfrm>
          <a:prstGeom prst="rect">
            <a:avLst/>
          </a:prstGeom>
        </p:spPr>
      </p:pic>
      <p:pic>
        <p:nvPicPr>
          <p:cNvPr id="29" name="Picture 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724023" y="3557709"/>
            <a:ext cx="11064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determine parking plan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32" name="Straight Arrow Connector 7"/>
          <p:cNvCxnSpPr>
            <a:cxnSpLocks noChangeShapeType="1"/>
            <a:stCxn id="30" idx="2"/>
            <a:endCxn id="14" idx="0"/>
          </p:cNvCxnSpPr>
          <p:nvPr/>
        </p:nvCxnSpPr>
        <p:spPr bwMode="auto">
          <a:xfrm>
            <a:off x="2277267" y="4019374"/>
            <a:ext cx="1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12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3" grpId="0" animBg="1"/>
      <p:bldP spid="104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66" grpId="0" animBg="1"/>
      <p:bldP spid="81" grpId="0" animBg="1"/>
      <p:bldP spid="72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Food preparation and delivery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1559733" y="2918982"/>
            <a:ext cx="1361067" cy="977066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location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of serving area</a:t>
            </a:r>
          </a:p>
          <a:p>
            <a:pPr algn="ctr" defTabSz="457200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obvious?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49" name="Straight Arrow Connector 7"/>
          <p:cNvCxnSpPr>
            <a:cxnSpLocks noChangeShapeType="1"/>
            <a:stCxn id="14" idx="3"/>
            <a:endCxn id="66" idx="1"/>
          </p:cNvCxnSpPr>
          <p:nvPr/>
        </p:nvCxnSpPr>
        <p:spPr bwMode="auto">
          <a:xfrm>
            <a:off x="2920800" y="3407515"/>
            <a:ext cx="755850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7"/>
          <p:cNvCxnSpPr>
            <a:cxnSpLocks noChangeShapeType="1"/>
            <a:stCxn id="14" idx="2"/>
            <a:endCxn id="47" idx="0"/>
          </p:cNvCxnSpPr>
          <p:nvPr/>
        </p:nvCxnSpPr>
        <p:spPr bwMode="auto">
          <a:xfrm>
            <a:off x="2240267" y="3896048"/>
            <a:ext cx="0" cy="248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"/>
          <p:cNvCxnSpPr>
            <a:cxnSpLocks noChangeShapeType="1"/>
            <a:stCxn id="47" idx="2"/>
            <a:endCxn id="45" idx="0"/>
          </p:cNvCxnSpPr>
          <p:nvPr/>
        </p:nvCxnSpPr>
        <p:spPr bwMode="auto">
          <a:xfrm>
            <a:off x="2240267" y="4421722"/>
            <a:ext cx="0" cy="248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"/>
          <p:cNvCxnSpPr>
            <a:cxnSpLocks noChangeShapeType="1"/>
            <a:stCxn id="81" idx="2"/>
            <a:endCxn id="83" idx="0"/>
          </p:cNvCxnSpPr>
          <p:nvPr/>
        </p:nvCxnSpPr>
        <p:spPr bwMode="auto">
          <a:xfrm>
            <a:off x="2240266" y="5684282"/>
            <a:ext cx="0" cy="25485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Rectangle 102"/>
          <p:cNvSpPr/>
          <p:nvPr/>
        </p:nvSpPr>
        <p:spPr>
          <a:xfrm>
            <a:off x="1847127" y="3778365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920800" y="3173534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89403" y="2208642"/>
            <a:ext cx="110172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setup portable kitchen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567019" y="4144723"/>
            <a:ext cx="134649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setup serving area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60" name="Straight Arrow Connector 7"/>
          <p:cNvCxnSpPr>
            <a:cxnSpLocks noChangeShapeType="1"/>
            <a:stCxn id="41" idx="2"/>
            <a:endCxn id="14" idx="0"/>
          </p:cNvCxnSpPr>
          <p:nvPr/>
        </p:nvCxnSpPr>
        <p:spPr bwMode="auto">
          <a:xfrm>
            <a:off x="2240267" y="2670307"/>
            <a:ext cx="0" cy="248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3676650" y="3269016"/>
            <a:ext cx="17907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serving location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1666888" y="5407283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heat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1666888" y="5939135"/>
            <a:ext cx="114675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take pizzas to serving area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5" name="Flowchart: Merge 44"/>
          <p:cNvSpPr/>
          <p:nvPr/>
        </p:nvSpPr>
        <p:spPr>
          <a:xfrm>
            <a:off x="1572577" y="4670397"/>
            <a:ext cx="1335379" cy="494387"/>
          </a:xfrm>
          <a:prstGeom prst="flowChartMer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18288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wait for event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start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2" name="Straight Arrow Connector 7"/>
          <p:cNvCxnSpPr>
            <a:cxnSpLocks noChangeShapeType="1"/>
            <a:stCxn id="45" idx="2"/>
            <a:endCxn id="81" idx="0"/>
          </p:cNvCxnSpPr>
          <p:nvPr/>
        </p:nvCxnSpPr>
        <p:spPr bwMode="auto">
          <a:xfrm flipH="1">
            <a:off x="2240266" y="5164784"/>
            <a:ext cx="1" cy="24249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3524250" y="5314950"/>
            <a:ext cx="114675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monitor pizza consumption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6" name="Straight Arrow Connector 7"/>
          <p:cNvCxnSpPr>
            <a:cxnSpLocks noChangeShapeType="1"/>
            <a:stCxn id="83" idx="3"/>
            <a:endCxn id="69" idx="1"/>
          </p:cNvCxnSpPr>
          <p:nvPr/>
        </p:nvCxnSpPr>
        <p:spPr bwMode="auto">
          <a:xfrm>
            <a:off x="2813644" y="6169968"/>
            <a:ext cx="366335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7"/>
          <p:cNvCxnSpPr>
            <a:cxnSpLocks noChangeShapeType="1"/>
            <a:stCxn id="83" idx="3"/>
            <a:endCxn id="55" idx="2"/>
          </p:cNvCxnSpPr>
          <p:nvPr/>
        </p:nvCxnSpPr>
        <p:spPr bwMode="auto">
          <a:xfrm flipV="1">
            <a:off x="2813644" y="5776615"/>
            <a:ext cx="1283984" cy="393353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7"/>
          <p:cNvCxnSpPr>
            <a:cxnSpLocks noChangeShapeType="1"/>
            <a:stCxn id="66" idx="2"/>
            <a:endCxn id="47" idx="3"/>
          </p:cNvCxnSpPr>
          <p:nvPr/>
        </p:nvCxnSpPr>
        <p:spPr bwMode="auto">
          <a:xfrm rot="5400000">
            <a:off x="3374153" y="3085376"/>
            <a:ext cx="737208" cy="1658486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7"/>
          <p:cNvCxnSpPr>
            <a:cxnSpLocks noChangeShapeType="1"/>
            <a:stCxn id="67" idx="4"/>
            <a:endCxn id="41" idx="0"/>
          </p:cNvCxnSpPr>
          <p:nvPr/>
        </p:nvCxnSpPr>
        <p:spPr bwMode="auto">
          <a:xfrm>
            <a:off x="2240266" y="1989713"/>
            <a:ext cx="1" cy="2189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Flowchart: Connector 66"/>
          <p:cNvSpPr/>
          <p:nvPr/>
        </p:nvSpPr>
        <p:spPr>
          <a:xfrm>
            <a:off x="2062967" y="1600200"/>
            <a:ext cx="354598" cy="389513"/>
          </a:xfrm>
          <a:prstGeom prst="flowChartConnec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9" name="TextBox 3"/>
          <p:cNvSpPr txBox="1">
            <a:spLocks noChangeArrowheads="1"/>
          </p:cNvSpPr>
          <p:nvPr/>
        </p:nvSpPr>
        <p:spPr bwMode="auto">
          <a:xfrm>
            <a:off x="6477000" y="6031468"/>
            <a:ext cx="73916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eat pizza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73" name="Straight Arrow Connector 7"/>
          <p:cNvCxnSpPr>
            <a:cxnSpLocks noChangeShapeType="1"/>
            <a:stCxn id="55" idx="1"/>
            <a:endCxn id="81" idx="3"/>
          </p:cNvCxnSpPr>
          <p:nvPr/>
        </p:nvCxnSpPr>
        <p:spPr bwMode="auto">
          <a:xfrm flipH="1">
            <a:off x="2813644" y="5545783"/>
            <a:ext cx="71060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10" y="3847427"/>
            <a:ext cx="3712873" cy="2013762"/>
          </a:xfrm>
          <a:prstGeom prst="rect">
            <a:avLst/>
          </a:prstGeom>
        </p:spPr>
      </p:pic>
      <p:pic>
        <p:nvPicPr>
          <p:cNvPr id="30" name="Picture 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8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3" grpId="0" animBg="1"/>
      <p:bldP spid="104" grpId="0" animBg="1"/>
      <p:bldP spid="41" grpId="0" animBg="1"/>
      <p:bldP spid="47" grpId="0" animBg="1"/>
      <p:bldP spid="66" grpId="0" animBg="1"/>
      <p:bldP spid="81" grpId="0" animBg="1"/>
      <p:bldP spid="83" grpId="0" animBg="1"/>
      <p:bldP spid="45" grpId="0" animBg="1"/>
      <p:bldP spid="55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Cleanup and payment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49" name="Straight Arrow Connector 7"/>
          <p:cNvCxnSpPr>
            <a:cxnSpLocks noChangeShapeType="1"/>
            <a:stCxn id="66" idx="3"/>
            <a:endCxn id="32" idx="1"/>
          </p:cNvCxnSpPr>
          <p:nvPr/>
        </p:nvCxnSpPr>
        <p:spPr bwMode="auto">
          <a:xfrm>
            <a:off x="2852040" y="4617772"/>
            <a:ext cx="3741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7"/>
          <p:cNvCxnSpPr>
            <a:cxnSpLocks noChangeShapeType="1"/>
            <a:stCxn id="32" idx="3"/>
            <a:endCxn id="33" idx="1"/>
          </p:cNvCxnSpPr>
          <p:nvPr/>
        </p:nvCxnSpPr>
        <p:spPr bwMode="auto">
          <a:xfrm>
            <a:off x="4448732" y="4617772"/>
            <a:ext cx="29180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"/>
          <p:cNvCxnSpPr>
            <a:cxnSpLocks noChangeShapeType="1"/>
            <a:stCxn id="47" idx="2"/>
            <a:endCxn id="30" idx="0"/>
          </p:cNvCxnSpPr>
          <p:nvPr/>
        </p:nvCxnSpPr>
        <p:spPr bwMode="auto">
          <a:xfrm>
            <a:off x="2239048" y="3189149"/>
            <a:ext cx="1" cy="2757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"/>
          <p:cNvCxnSpPr>
            <a:cxnSpLocks noChangeShapeType="1"/>
            <a:stCxn id="81" idx="2"/>
            <a:endCxn id="83" idx="0"/>
          </p:cNvCxnSpPr>
          <p:nvPr/>
        </p:nvCxnSpPr>
        <p:spPr bwMode="auto">
          <a:xfrm>
            <a:off x="772420" y="5519708"/>
            <a:ext cx="0" cy="2992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58817" y="2174756"/>
            <a:ext cx="116046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clean up portable kitchen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809828" y="2912150"/>
            <a:ext cx="85844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load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60" name="Straight Arrow Connector 7"/>
          <p:cNvCxnSpPr>
            <a:cxnSpLocks noChangeShapeType="1"/>
            <a:stCxn id="41" idx="2"/>
            <a:endCxn id="47" idx="0"/>
          </p:cNvCxnSpPr>
          <p:nvPr/>
        </p:nvCxnSpPr>
        <p:spPr bwMode="auto">
          <a:xfrm>
            <a:off x="2239048" y="2636421"/>
            <a:ext cx="0" cy="2757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1626056" y="4386939"/>
            <a:ext cx="122598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prepare final invoice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199042" y="5242709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return to store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199042" y="5819001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unload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2" name="Straight Arrow Connector 7"/>
          <p:cNvCxnSpPr>
            <a:cxnSpLocks noChangeShapeType="1"/>
            <a:stCxn id="30" idx="2"/>
            <a:endCxn id="66" idx="0"/>
          </p:cNvCxnSpPr>
          <p:nvPr/>
        </p:nvCxnSpPr>
        <p:spPr bwMode="auto">
          <a:xfrm flipH="1">
            <a:off x="2239048" y="4111209"/>
            <a:ext cx="1" cy="2757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7"/>
          <p:cNvCxnSpPr>
            <a:cxnSpLocks noChangeShapeType="1"/>
            <a:stCxn id="33" idx="2"/>
            <a:endCxn id="81" idx="3"/>
          </p:cNvCxnSpPr>
          <p:nvPr/>
        </p:nvCxnSpPr>
        <p:spPr bwMode="auto">
          <a:xfrm rot="5400000">
            <a:off x="3036348" y="3065722"/>
            <a:ext cx="624938" cy="4006037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7696200" y="4419600"/>
            <a:ext cx="1219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clean up serving and eating tables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576889" y="3464878"/>
            <a:ext cx="132431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determine actual number of pizzas consumed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226140" y="4479272"/>
            <a:ext cx="122259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present invoice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4740539" y="4479272"/>
            <a:ext cx="122259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provide payment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5507" y="2100522"/>
            <a:ext cx="2697753" cy="2074116"/>
          </a:xfrm>
          <a:prstGeom prst="rect">
            <a:avLst/>
          </a:prstGeom>
        </p:spPr>
      </p:pic>
      <p:pic>
        <p:nvPicPr>
          <p:cNvPr id="22" name="Picture 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46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66" grpId="0" animBg="1"/>
      <p:bldP spid="81" grpId="0" animBg="1"/>
      <p:bldP spid="83" grpId="0" animBg="1"/>
      <p:bldP spid="25" grpId="0" animBg="1"/>
      <p:bldP spid="30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of basic PCN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system entities and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key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Assess value propositions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Generate </a:t>
            </a:r>
            <a:r>
              <a:rPr lang="en-US" dirty="0" smtClean="0"/>
              <a:t>strategic improvement alternatives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Pizza </a:t>
            </a:r>
            <a:r>
              <a:rPr lang="en-US" dirty="0"/>
              <a:t>c</a:t>
            </a:r>
            <a:r>
              <a:rPr lang="en-US" dirty="0" smtClean="0"/>
              <a:t>atering planning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7" name="Straight Arrow Connector 7"/>
          <p:cNvCxnSpPr>
            <a:cxnSpLocks noChangeShapeType="1"/>
            <a:stCxn id="10" idx="2"/>
            <a:endCxn id="8" idx="0"/>
          </p:cNvCxnSpPr>
          <p:nvPr/>
        </p:nvCxnSpPr>
        <p:spPr bwMode="auto">
          <a:xfrm>
            <a:off x="8229600" y="2073154"/>
            <a:ext cx="0" cy="388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96200" y="2461804"/>
            <a:ext cx="1066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explore alternatives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696200" y="1796155"/>
            <a:ext cx="10668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need catering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335714" y="1796155"/>
            <a:ext cx="10668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call Malawi’s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2477988"/>
            <a:ext cx="10668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provide event information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208337" y="2570321"/>
            <a:ext cx="116839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check schedule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3198812" y="3124200"/>
            <a:ext cx="1187449" cy="78748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date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available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?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917948" y="4322670"/>
            <a:ext cx="1346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arrange meeting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208337" y="1703822"/>
            <a:ext cx="116839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ask event date, type, # attend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314696" y="4784579"/>
            <a:ext cx="255270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menu options and taste test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647824" y="4784578"/>
            <a:ext cx="127635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calculate quantity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1647822" y="5422109"/>
            <a:ext cx="1276354" cy="30646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determine price</a:t>
            </a:r>
          </a:p>
        </p:txBody>
      </p:sp>
      <p:sp>
        <p:nvSpPr>
          <p:cNvPr id="23" name="Flowchart: Decision 22"/>
          <p:cNvSpPr/>
          <p:nvPr/>
        </p:nvSpPr>
        <p:spPr>
          <a:xfrm>
            <a:off x="6275389" y="5181600"/>
            <a:ext cx="1187449" cy="78748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price</a:t>
            </a:r>
          </a:p>
          <a:p>
            <a:pPr algn="ctr" defTabSz="457200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acceptable</a:t>
            </a:r>
          </a:p>
          <a:p>
            <a:pPr algn="ctr" defTabSz="457200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3571871" y="6019800"/>
            <a:ext cx="203835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book catering engagement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27" name="Straight Arrow Connector 7"/>
          <p:cNvCxnSpPr>
            <a:cxnSpLocks noChangeShapeType="1"/>
            <a:stCxn id="8" idx="1"/>
            <a:endCxn id="11" idx="2"/>
          </p:cNvCxnSpPr>
          <p:nvPr/>
        </p:nvCxnSpPr>
        <p:spPr bwMode="auto">
          <a:xfrm rot="10800000">
            <a:off x="6869114" y="2073155"/>
            <a:ext cx="827086" cy="61948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7"/>
          <p:cNvCxnSpPr>
            <a:cxnSpLocks noChangeShapeType="1"/>
            <a:stCxn id="11" idx="1"/>
            <a:endCxn id="16" idx="3"/>
          </p:cNvCxnSpPr>
          <p:nvPr/>
        </p:nvCxnSpPr>
        <p:spPr bwMode="auto">
          <a:xfrm flipH="1">
            <a:off x="4376736" y="1934655"/>
            <a:ext cx="195897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7"/>
          <p:cNvCxnSpPr>
            <a:cxnSpLocks noChangeShapeType="1"/>
            <a:stCxn id="16" idx="2"/>
            <a:endCxn id="12" idx="0"/>
          </p:cNvCxnSpPr>
          <p:nvPr/>
        </p:nvCxnSpPr>
        <p:spPr bwMode="auto">
          <a:xfrm rot="16200000" flipH="1">
            <a:off x="4407018" y="1551005"/>
            <a:ext cx="312501" cy="15414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7"/>
          <p:cNvCxnSpPr>
            <a:cxnSpLocks noChangeShapeType="1"/>
            <a:stCxn id="12" idx="1"/>
            <a:endCxn id="13" idx="3"/>
          </p:cNvCxnSpPr>
          <p:nvPr/>
        </p:nvCxnSpPr>
        <p:spPr bwMode="auto">
          <a:xfrm flipH="1">
            <a:off x="4376736" y="2708821"/>
            <a:ext cx="42386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7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792537" y="2847320"/>
            <a:ext cx="0" cy="2768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7"/>
          <p:cNvCxnSpPr>
            <a:cxnSpLocks noChangeShapeType="1"/>
            <a:stCxn id="14" idx="2"/>
            <a:endCxn id="15" idx="0"/>
          </p:cNvCxnSpPr>
          <p:nvPr/>
        </p:nvCxnSpPr>
        <p:spPr bwMode="auto">
          <a:xfrm rot="16200000" flipH="1">
            <a:off x="3986300" y="3717921"/>
            <a:ext cx="410985" cy="79851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7"/>
          <p:cNvCxnSpPr>
            <a:cxnSpLocks noChangeShapeType="1"/>
            <a:stCxn id="15" idx="3"/>
            <a:endCxn id="65" idx="1"/>
          </p:cNvCxnSpPr>
          <p:nvPr/>
        </p:nvCxnSpPr>
        <p:spPr bwMode="auto">
          <a:xfrm flipV="1">
            <a:off x="5264148" y="4461169"/>
            <a:ext cx="2736852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7"/>
          <p:cNvCxnSpPr>
            <a:cxnSpLocks noChangeShapeType="1"/>
            <a:stCxn id="65" idx="2"/>
            <a:endCxn id="19" idx="3"/>
          </p:cNvCxnSpPr>
          <p:nvPr/>
        </p:nvCxnSpPr>
        <p:spPr bwMode="auto">
          <a:xfrm rot="5400000">
            <a:off x="6911061" y="3604539"/>
            <a:ext cx="274879" cy="2362200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7"/>
          <p:cNvCxnSpPr>
            <a:cxnSpLocks noChangeShapeType="1"/>
            <a:stCxn id="19" idx="1"/>
            <a:endCxn id="20" idx="3"/>
          </p:cNvCxnSpPr>
          <p:nvPr/>
        </p:nvCxnSpPr>
        <p:spPr bwMode="auto">
          <a:xfrm flipH="1" flipV="1">
            <a:off x="2924175" y="4923078"/>
            <a:ext cx="390521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Flowchart: Merge 64"/>
          <p:cNvSpPr/>
          <p:nvPr/>
        </p:nvSpPr>
        <p:spPr>
          <a:xfrm>
            <a:off x="7772400" y="4274138"/>
            <a:ext cx="914400" cy="374062"/>
          </a:xfrm>
          <a:prstGeom prst="flowChartMer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wait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77" name="Straight Arrow Connector 7"/>
          <p:cNvCxnSpPr>
            <a:cxnSpLocks noChangeShapeType="1"/>
            <a:stCxn id="20" idx="2"/>
            <a:endCxn id="22" idx="0"/>
          </p:cNvCxnSpPr>
          <p:nvPr/>
        </p:nvCxnSpPr>
        <p:spPr bwMode="auto">
          <a:xfrm flipH="1">
            <a:off x="2285999" y="5061577"/>
            <a:ext cx="1" cy="36053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"/>
          <p:cNvCxnSpPr>
            <a:cxnSpLocks noChangeShapeType="1"/>
            <a:stCxn id="22" idx="3"/>
            <a:endCxn id="82" idx="1"/>
          </p:cNvCxnSpPr>
          <p:nvPr/>
        </p:nvCxnSpPr>
        <p:spPr bwMode="auto">
          <a:xfrm>
            <a:off x="2924176" y="5575343"/>
            <a:ext cx="111124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3"/>
          <p:cNvSpPr txBox="1">
            <a:spLocks noChangeArrowheads="1"/>
          </p:cNvSpPr>
          <p:nvPr/>
        </p:nvSpPr>
        <p:spPr bwMode="auto">
          <a:xfrm>
            <a:off x="4035422" y="5436843"/>
            <a:ext cx="111125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price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90" name="Straight Arrow Connector 7"/>
          <p:cNvCxnSpPr>
            <a:cxnSpLocks noChangeShapeType="1"/>
            <a:stCxn id="82" idx="3"/>
            <a:endCxn id="23" idx="1"/>
          </p:cNvCxnSpPr>
          <p:nvPr/>
        </p:nvCxnSpPr>
        <p:spPr bwMode="auto">
          <a:xfrm>
            <a:off x="5146675" y="5575343"/>
            <a:ext cx="112871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7"/>
          <p:cNvCxnSpPr>
            <a:cxnSpLocks noChangeShapeType="1"/>
            <a:stCxn id="23" idx="2"/>
            <a:endCxn id="24" idx="3"/>
          </p:cNvCxnSpPr>
          <p:nvPr/>
        </p:nvCxnSpPr>
        <p:spPr bwMode="auto">
          <a:xfrm rot="5400000">
            <a:off x="6145063" y="5434248"/>
            <a:ext cx="189215" cy="1258889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Rectangle 101"/>
          <p:cNvSpPr/>
          <p:nvPr/>
        </p:nvSpPr>
        <p:spPr>
          <a:xfrm>
            <a:off x="6975186" y="5971359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468326" y="3858713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318736" y="3235969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105" name="Straight Arrow Connector 7"/>
          <p:cNvCxnSpPr>
            <a:cxnSpLocks noChangeShapeType="1"/>
            <a:stCxn id="14" idx="3"/>
            <a:endCxn id="8" idx="2"/>
          </p:cNvCxnSpPr>
          <p:nvPr/>
        </p:nvCxnSpPr>
        <p:spPr bwMode="auto">
          <a:xfrm flipV="1">
            <a:off x="4386261" y="2923469"/>
            <a:ext cx="3843339" cy="594474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TextBox 3"/>
          <p:cNvSpPr txBox="1">
            <a:spLocks noChangeArrowheads="1"/>
          </p:cNvSpPr>
          <p:nvPr/>
        </p:nvSpPr>
        <p:spPr bwMode="auto">
          <a:xfrm>
            <a:off x="7781925" y="5252177"/>
            <a:ext cx="98107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explore</a:t>
            </a:r>
          </a:p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other alternatives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09" name="Straight Arrow Connector 7"/>
          <p:cNvCxnSpPr>
            <a:cxnSpLocks noChangeShapeType="1"/>
            <a:stCxn id="23" idx="3"/>
            <a:endCxn id="108" idx="1"/>
          </p:cNvCxnSpPr>
          <p:nvPr/>
        </p:nvCxnSpPr>
        <p:spPr bwMode="auto">
          <a:xfrm>
            <a:off x="7462838" y="5575343"/>
            <a:ext cx="3190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Rectangle 112"/>
          <p:cNvSpPr/>
          <p:nvPr/>
        </p:nvSpPr>
        <p:spPr>
          <a:xfrm>
            <a:off x="7447701" y="5329776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  <a:endParaRPr lang="en-US" sz="1200" dirty="0"/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704322" y="5925192"/>
            <a:ext cx="11633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record in catering book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42" name="Straight Arrow Connector 7"/>
          <p:cNvCxnSpPr>
            <a:cxnSpLocks noChangeShapeType="1"/>
            <a:stCxn id="24" idx="1"/>
            <a:endCxn id="41" idx="3"/>
          </p:cNvCxnSpPr>
          <p:nvPr/>
        </p:nvCxnSpPr>
        <p:spPr bwMode="auto">
          <a:xfrm flipH="1" flipV="1">
            <a:off x="2867676" y="6156025"/>
            <a:ext cx="704195" cy="2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38692" y="190500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-$ costs? </a:t>
            </a:r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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250" y="160020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</a:rPr>
              <a:t>+$ value? </a:t>
            </a:r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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94299" y="5725455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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22914" y="446275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-$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768" y="436672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0" name="Picture 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Food preparation and delivery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-6386" y="197154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-$ costs? </a:t>
            </a:r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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28828" y="166674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</a:rPr>
              <a:t>+$ value? </a:t>
            </a:r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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19771" y="176240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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2275" y="291309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-$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9" name="Picture 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lowchart: Decision 31"/>
          <p:cNvSpPr/>
          <p:nvPr/>
        </p:nvSpPr>
        <p:spPr>
          <a:xfrm>
            <a:off x="1683543" y="4184848"/>
            <a:ext cx="1187449" cy="78748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clear</a:t>
            </a:r>
          </a:p>
          <a:p>
            <a:pPr algn="ctr" defTabSz="457200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parking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space?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33" name="Straight Arrow Connector 7"/>
          <p:cNvCxnSpPr>
            <a:cxnSpLocks noChangeShapeType="1"/>
            <a:stCxn id="32" idx="3"/>
            <a:endCxn id="67" idx="1"/>
          </p:cNvCxnSpPr>
          <p:nvPr/>
        </p:nvCxnSpPr>
        <p:spPr bwMode="auto">
          <a:xfrm>
            <a:off x="2870992" y="4578591"/>
            <a:ext cx="42648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7"/>
          <p:cNvCxnSpPr>
            <a:cxnSpLocks noChangeShapeType="1"/>
            <a:stCxn id="32" idx="2"/>
            <a:endCxn id="59" idx="0"/>
          </p:cNvCxnSpPr>
          <p:nvPr/>
        </p:nvCxnSpPr>
        <p:spPr bwMode="auto">
          <a:xfrm>
            <a:off x="2277268" y="4972333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7"/>
          <p:cNvCxnSpPr>
            <a:cxnSpLocks noChangeShapeType="1"/>
            <a:stCxn id="59" idx="2"/>
            <a:endCxn id="68" idx="0"/>
          </p:cNvCxnSpPr>
          <p:nvPr/>
        </p:nvCxnSpPr>
        <p:spPr bwMode="auto">
          <a:xfrm flipH="1">
            <a:off x="2277267" y="5414806"/>
            <a:ext cx="1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7"/>
          <p:cNvCxnSpPr>
            <a:cxnSpLocks noChangeShapeType="1"/>
            <a:stCxn id="68" idx="2"/>
            <a:endCxn id="69" idx="0"/>
          </p:cNvCxnSpPr>
          <p:nvPr/>
        </p:nvCxnSpPr>
        <p:spPr bwMode="auto">
          <a:xfrm>
            <a:off x="2277267" y="5857279"/>
            <a:ext cx="0" cy="1654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1644647" y="1603151"/>
            <a:ext cx="126524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assemble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1651791" y="2045624"/>
            <a:ext cx="12509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 cook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1644648" y="2486978"/>
            <a:ext cx="12652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load food and supplies on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273972" y="2486978"/>
            <a:ext cx="8945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maintain mobile oven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724023" y="3115236"/>
            <a:ext cx="110648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drive to venue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1857373" y="5137807"/>
            <a:ext cx="83978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park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61" name="Straight Arrow Connector 7"/>
          <p:cNvCxnSpPr>
            <a:cxnSpLocks noChangeShapeType="1"/>
            <a:stCxn id="52" idx="2"/>
            <a:endCxn id="53" idx="0"/>
          </p:cNvCxnSpPr>
          <p:nvPr/>
        </p:nvCxnSpPr>
        <p:spPr bwMode="auto">
          <a:xfrm>
            <a:off x="2277267" y="1880150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7"/>
          <p:cNvCxnSpPr>
            <a:cxnSpLocks noChangeShapeType="1"/>
            <a:stCxn id="53" idx="2"/>
            <a:endCxn id="55" idx="0"/>
          </p:cNvCxnSpPr>
          <p:nvPr/>
        </p:nvCxnSpPr>
        <p:spPr bwMode="auto">
          <a:xfrm>
            <a:off x="2277267" y="2322623"/>
            <a:ext cx="1" cy="1643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7"/>
          <p:cNvCxnSpPr>
            <a:cxnSpLocks noChangeShapeType="1"/>
            <a:stCxn id="55" idx="2"/>
            <a:endCxn id="58" idx="0"/>
          </p:cNvCxnSpPr>
          <p:nvPr/>
        </p:nvCxnSpPr>
        <p:spPr bwMode="auto">
          <a:xfrm flipH="1">
            <a:off x="2277267" y="2948643"/>
            <a:ext cx="1" cy="1665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7"/>
          <p:cNvCxnSpPr>
            <a:cxnSpLocks noChangeShapeType="1"/>
            <a:stCxn id="58" idx="2"/>
            <a:endCxn id="74" idx="0"/>
          </p:cNvCxnSpPr>
          <p:nvPr/>
        </p:nvCxnSpPr>
        <p:spPr bwMode="auto">
          <a:xfrm>
            <a:off x="2277267" y="3392235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3297476" y="4440091"/>
            <a:ext cx="25146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alternative parking locations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8" name="TextBox 3"/>
          <p:cNvSpPr txBox="1">
            <a:spLocks noChangeArrowheads="1"/>
          </p:cNvSpPr>
          <p:nvPr/>
        </p:nvSpPr>
        <p:spPr bwMode="auto">
          <a:xfrm>
            <a:off x="1703889" y="5580280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unload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9" name="Flowchart: Connector 68"/>
          <p:cNvSpPr/>
          <p:nvPr/>
        </p:nvSpPr>
        <p:spPr>
          <a:xfrm>
            <a:off x="2099968" y="6022751"/>
            <a:ext cx="354598" cy="389513"/>
          </a:xfrm>
          <a:prstGeom prst="flowChartConnec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70" name="Straight Arrow Connector 7"/>
          <p:cNvCxnSpPr>
            <a:cxnSpLocks noChangeShapeType="1"/>
            <a:stCxn id="67" idx="2"/>
            <a:endCxn id="59" idx="3"/>
          </p:cNvCxnSpPr>
          <p:nvPr/>
        </p:nvCxnSpPr>
        <p:spPr bwMode="auto">
          <a:xfrm rot="5400000">
            <a:off x="3346361" y="4067891"/>
            <a:ext cx="559217" cy="1857614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"/>
          <p:cNvCxnSpPr>
            <a:cxnSpLocks noChangeShapeType="1"/>
            <a:stCxn id="56" idx="3"/>
            <a:endCxn id="55" idx="1"/>
          </p:cNvCxnSpPr>
          <p:nvPr/>
        </p:nvCxnSpPr>
        <p:spPr bwMode="auto">
          <a:xfrm>
            <a:off x="1168531" y="2717811"/>
            <a:ext cx="47611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1724023" y="3557709"/>
            <a:ext cx="11064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determine parking plan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75" name="Straight Arrow Connector 7"/>
          <p:cNvCxnSpPr>
            <a:cxnSpLocks noChangeShapeType="1"/>
            <a:stCxn id="74" idx="2"/>
            <a:endCxn id="32" idx="0"/>
          </p:cNvCxnSpPr>
          <p:nvPr/>
        </p:nvCxnSpPr>
        <p:spPr bwMode="auto">
          <a:xfrm>
            <a:off x="2277267" y="4019374"/>
            <a:ext cx="1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1890731" y="4908073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817784" y="4320783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96738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Food preparation and delivery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1559733" y="2918982"/>
            <a:ext cx="1361067" cy="977066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location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of serving area</a:t>
            </a:r>
          </a:p>
          <a:p>
            <a:pPr algn="ctr" defTabSz="457200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obvious?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49" name="Straight Arrow Connector 7"/>
          <p:cNvCxnSpPr>
            <a:cxnSpLocks noChangeShapeType="1"/>
            <a:stCxn id="14" idx="3"/>
            <a:endCxn id="66" idx="1"/>
          </p:cNvCxnSpPr>
          <p:nvPr/>
        </p:nvCxnSpPr>
        <p:spPr bwMode="auto">
          <a:xfrm>
            <a:off x="2920800" y="3407515"/>
            <a:ext cx="755850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7"/>
          <p:cNvCxnSpPr>
            <a:cxnSpLocks noChangeShapeType="1"/>
            <a:stCxn id="14" idx="2"/>
            <a:endCxn id="47" idx="0"/>
          </p:cNvCxnSpPr>
          <p:nvPr/>
        </p:nvCxnSpPr>
        <p:spPr bwMode="auto">
          <a:xfrm>
            <a:off x="2240267" y="3896048"/>
            <a:ext cx="0" cy="248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"/>
          <p:cNvCxnSpPr>
            <a:cxnSpLocks noChangeShapeType="1"/>
            <a:stCxn id="47" idx="2"/>
            <a:endCxn id="45" idx="0"/>
          </p:cNvCxnSpPr>
          <p:nvPr/>
        </p:nvCxnSpPr>
        <p:spPr bwMode="auto">
          <a:xfrm>
            <a:off x="2240267" y="4421722"/>
            <a:ext cx="0" cy="248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"/>
          <p:cNvCxnSpPr>
            <a:cxnSpLocks noChangeShapeType="1"/>
            <a:stCxn id="81" idx="2"/>
            <a:endCxn id="83" idx="0"/>
          </p:cNvCxnSpPr>
          <p:nvPr/>
        </p:nvCxnSpPr>
        <p:spPr bwMode="auto">
          <a:xfrm>
            <a:off x="2240266" y="5684282"/>
            <a:ext cx="0" cy="25485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Rectangle 102"/>
          <p:cNvSpPr/>
          <p:nvPr/>
        </p:nvSpPr>
        <p:spPr>
          <a:xfrm>
            <a:off x="1847127" y="3778365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920800" y="3173534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89403" y="2208642"/>
            <a:ext cx="110172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setup portable kitchen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567019" y="4144723"/>
            <a:ext cx="134649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setup serving area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60" name="Straight Arrow Connector 7"/>
          <p:cNvCxnSpPr>
            <a:cxnSpLocks noChangeShapeType="1"/>
            <a:stCxn id="41" idx="2"/>
            <a:endCxn id="14" idx="0"/>
          </p:cNvCxnSpPr>
          <p:nvPr/>
        </p:nvCxnSpPr>
        <p:spPr bwMode="auto">
          <a:xfrm>
            <a:off x="2240267" y="2670307"/>
            <a:ext cx="0" cy="248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3676650" y="3269016"/>
            <a:ext cx="17907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serving location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1666888" y="5407283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heat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1666888" y="5939135"/>
            <a:ext cx="114675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take pizzas to serving area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5" name="Flowchart: Merge 44"/>
          <p:cNvSpPr/>
          <p:nvPr/>
        </p:nvSpPr>
        <p:spPr>
          <a:xfrm>
            <a:off x="1572577" y="4670397"/>
            <a:ext cx="1335379" cy="494387"/>
          </a:xfrm>
          <a:prstGeom prst="flowChartMerg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18288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wait for event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start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2" name="Straight Arrow Connector 7"/>
          <p:cNvCxnSpPr>
            <a:cxnSpLocks noChangeShapeType="1"/>
            <a:stCxn id="45" idx="2"/>
            <a:endCxn id="81" idx="0"/>
          </p:cNvCxnSpPr>
          <p:nvPr/>
        </p:nvCxnSpPr>
        <p:spPr bwMode="auto">
          <a:xfrm flipH="1">
            <a:off x="2240266" y="5164784"/>
            <a:ext cx="1" cy="24249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3524250" y="5314950"/>
            <a:ext cx="114675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monitor pizza consumption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6" name="Straight Arrow Connector 7"/>
          <p:cNvCxnSpPr>
            <a:cxnSpLocks noChangeShapeType="1"/>
            <a:stCxn id="83" idx="3"/>
            <a:endCxn id="69" idx="1"/>
          </p:cNvCxnSpPr>
          <p:nvPr/>
        </p:nvCxnSpPr>
        <p:spPr bwMode="auto">
          <a:xfrm>
            <a:off x="2813644" y="6169968"/>
            <a:ext cx="366335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7"/>
          <p:cNvCxnSpPr>
            <a:cxnSpLocks noChangeShapeType="1"/>
            <a:stCxn id="83" idx="3"/>
            <a:endCxn id="55" idx="2"/>
          </p:cNvCxnSpPr>
          <p:nvPr/>
        </p:nvCxnSpPr>
        <p:spPr bwMode="auto">
          <a:xfrm flipV="1">
            <a:off x="2813644" y="5776615"/>
            <a:ext cx="1283984" cy="393353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7"/>
          <p:cNvCxnSpPr>
            <a:cxnSpLocks noChangeShapeType="1"/>
            <a:stCxn id="66" idx="2"/>
            <a:endCxn id="47" idx="3"/>
          </p:cNvCxnSpPr>
          <p:nvPr/>
        </p:nvCxnSpPr>
        <p:spPr bwMode="auto">
          <a:xfrm rot="5400000">
            <a:off x="3374153" y="3085376"/>
            <a:ext cx="737208" cy="1658486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7"/>
          <p:cNvCxnSpPr>
            <a:cxnSpLocks noChangeShapeType="1"/>
            <a:stCxn id="67" idx="4"/>
            <a:endCxn id="41" idx="0"/>
          </p:cNvCxnSpPr>
          <p:nvPr/>
        </p:nvCxnSpPr>
        <p:spPr bwMode="auto">
          <a:xfrm>
            <a:off x="2240266" y="1989713"/>
            <a:ext cx="1" cy="2189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Flowchart: Connector 66"/>
          <p:cNvSpPr/>
          <p:nvPr/>
        </p:nvSpPr>
        <p:spPr>
          <a:xfrm>
            <a:off x="2062967" y="1600200"/>
            <a:ext cx="354598" cy="389513"/>
          </a:xfrm>
          <a:prstGeom prst="flowChartConnec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9" name="TextBox 3"/>
          <p:cNvSpPr txBox="1">
            <a:spLocks noChangeArrowheads="1"/>
          </p:cNvSpPr>
          <p:nvPr/>
        </p:nvSpPr>
        <p:spPr bwMode="auto">
          <a:xfrm>
            <a:off x="6477000" y="6031468"/>
            <a:ext cx="73916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eat pizza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73" name="Straight Arrow Connector 7"/>
          <p:cNvCxnSpPr>
            <a:cxnSpLocks noChangeShapeType="1"/>
            <a:stCxn id="55" idx="1"/>
            <a:endCxn id="81" idx="3"/>
          </p:cNvCxnSpPr>
          <p:nvPr/>
        </p:nvCxnSpPr>
        <p:spPr bwMode="auto">
          <a:xfrm flipH="1">
            <a:off x="2813644" y="5545783"/>
            <a:ext cx="71060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38692" y="190500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-$ costs? </a:t>
            </a:r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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250" y="160020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</a:rPr>
              <a:t>+$ value? </a:t>
            </a:r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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2800" y="5985301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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59733" y="480319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-$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9" name="Picture 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3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Cleanup and payment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49" name="Straight Arrow Connector 7"/>
          <p:cNvCxnSpPr>
            <a:cxnSpLocks noChangeShapeType="1"/>
            <a:stCxn id="66" idx="3"/>
            <a:endCxn id="32" idx="1"/>
          </p:cNvCxnSpPr>
          <p:nvPr/>
        </p:nvCxnSpPr>
        <p:spPr bwMode="auto">
          <a:xfrm>
            <a:off x="2852040" y="4617772"/>
            <a:ext cx="3741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7"/>
          <p:cNvCxnSpPr>
            <a:cxnSpLocks noChangeShapeType="1"/>
            <a:stCxn id="32" idx="3"/>
            <a:endCxn id="33" idx="1"/>
          </p:cNvCxnSpPr>
          <p:nvPr/>
        </p:nvCxnSpPr>
        <p:spPr bwMode="auto">
          <a:xfrm>
            <a:off x="4448732" y="4617772"/>
            <a:ext cx="29180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"/>
          <p:cNvCxnSpPr>
            <a:cxnSpLocks noChangeShapeType="1"/>
            <a:stCxn id="47" idx="2"/>
            <a:endCxn id="30" idx="0"/>
          </p:cNvCxnSpPr>
          <p:nvPr/>
        </p:nvCxnSpPr>
        <p:spPr bwMode="auto">
          <a:xfrm>
            <a:off x="2239048" y="3189149"/>
            <a:ext cx="1" cy="2757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"/>
          <p:cNvCxnSpPr>
            <a:cxnSpLocks noChangeShapeType="1"/>
            <a:stCxn id="81" idx="2"/>
            <a:endCxn id="83" idx="0"/>
          </p:cNvCxnSpPr>
          <p:nvPr/>
        </p:nvCxnSpPr>
        <p:spPr bwMode="auto">
          <a:xfrm>
            <a:off x="772420" y="5519708"/>
            <a:ext cx="0" cy="2992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58817" y="2174756"/>
            <a:ext cx="116046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clean up portable kitchen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809828" y="2912150"/>
            <a:ext cx="85844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load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60" name="Straight Arrow Connector 7"/>
          <p:cNvCxnSpPr>
            <a:cxnSpLocks noChangeShapeType="1"/>
            <a:stCxn id="41" idx="2"/>
            <a:endCxn id="47" idx="0"/>
          </p:cNvCxnSpPr>
          <p:nvPr/>
        </p:nvCxnSpPr>
        <p:spPr bwMode="auto">
          <a:xfrm>
            <a:off x="2239048" y="2636421"/>
            <a:ext cx="0" cy="27572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1626056" y="4386939"/>
            <a:ext cx="122598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prepare final invoice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199042" y="5242709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return to store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199042" y="5819001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unload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2" name="Straight Arrow Connector 7"/>
          <p:cNvCxnSpPr>
            <a:cxnSpLocks noChangeShapeType="1"/>
            <a:stCxn id="30" idx="2"/>
            <a:endCxn id="66" idx="0"/>
          </p:cNvCxnSpPr>
          <p:nvPr/>
        </p:nvCxnSpPr>
        <p:spPr bwMode="auto">
          <a:xfrm flipH="1">
            <a:off x="2239048" y="4111209"/>
            <a:ext cx="1" cy="2757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7"/>
          <p:cNvCxnSpPr>
            <a:cxnSpLocks noChangeShapeType="1"/>
            <a:stCxn id="33" idx="2"/>
            <a:endCxn id="81" idx="3"/>
          </p:cNvCxnSpPr>
          <p:nvPr/>
        </p:nvCxnSpPr>
        <p:spPr bwMode="auto">
          <a:xfrm rot="5400000">
            <a:off x="3036348" y="3065722"/>
            <a:ext cx="624938" cy="4006037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576889" y="3464878"/>
            <a:ext cx="132431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determine actual number of pizzas consumed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226140" y="4479272"/>
            <a:ext cx="122259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present invoice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4740539" y="4479272"/>
            <a:ext cx="122259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provide payment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7696200" y="4419600"/>
            <a:ext cx="12192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clean up serving and eating tables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92" y="190500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-$ costs? </a:t>
            </a:r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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250" y="160020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</a:rPr>
              <a:t>+$ value? </a:t>
            </a:r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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68247" y="4133024"/>
            <a:ext cx="447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+mn-lt"/>
                <a:sym typeface="Wingdings" pitchFamily="2" charset="2"/>
              </a:rPr>
              <a:t>+$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7832" y="4135880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5" name="Picture 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9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of basic PCN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system entities and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key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value propositions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Generate </a:t>
            </a:r>
            <a:r>
              <a:rPr lang="en-US" b="1" dirty="0" smtClean="0"/>
              <a:t>strategic improvement alternatives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27660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economies of scale?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customization?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efficiency?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scalability?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consistency?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quality?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</a:t>
            </a:r>
            <a:r>
              <a:rPr lang="en-US" sz="2800" dirty="0">
                <a:solidFill>
                  <a:srgbClr val="7030A0"/>
                </a:solidFill>
              </a:rPr>
              <a:t>value?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of basic PCN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system entities and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 key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value propositions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strategic improvement alternatives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7"/>
          <p:cNvCxnSpPr>
            <a:cxnSpLocks noChangeShapeType="1"/>
          </p:cNvCxnSpPr>
          <p:nvPr/>
        </p:nvCxnSpPr>
        <p:spPr bwMode="auto">
          <a:xfrm flipV="1">
            <a:off x="2286000" y="1745399"/>
            <a:ext cx="4038600" cy="1492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7"/>
          <p:cNvCxnSpPr>
            <a:cxnSpLocks noChangeShapeType="1"/>
            <a:stCxn id="41" idx="2"/>
          </p:cNvCxnSpPr>
          <p:nvPr/>
        </p:nvCxnSpPr>
        <p:spPr bwMode="auto">
          <a:xfrm flipV="1">
            <a:off x="2277267" y="1716215"/>
            <a:ext cx="1837533" cy="16098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7"/>
          <p:cNvCxnSpPr>
            <a:cxnSpLocks noChangeShapeType="1"/>
            <a:endCxn id="41" idx="2"/>
          </p:cNvCxnSpPr>
          <p:nvPr/>
        </p:nvCxnSpPr>
        <p:spPr bwMode="auto">
          <a:xfrm>
            <a:off x="1382313" y="1743967"/>
            <a:ext cx="894954" cy="13323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Food preparation and delivery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51791" y="1600200"/>
            <a:ext cx="125095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assemble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30" name="Picture 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14" y="530225"/>
            <a:ext cx="947486" cy="5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lowchart: Decision 31"/>
          <p:cNvSpPr/>
          <p:nvPr/>
        </p:nvSpPr>
        <p:spPr>
          <a:xfrm>
            <a:off x="1683543" y="4184848"/>
            <a:ext cx="1187449" cy="787485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 anchor="ctr" anchorCtr="0">
            <a:no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clear</a:t>
            </a:r>
          </a:p>
          <a:p>
            <a:pPr algn="ctr" defTabSz="457200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parking</a:t>
            </a:r>
          </a:p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space?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33" name="Straight Arrow Connector 7"/>
          <p:cNvCxnSpPr>
            <a:cxnSpLocks noChangeShapeType="1"/>
            <a:stCxn id="32" idx="3"/>
            <a:endCxn id="63" idx="1"/>
          </p:cNvCxnSpPr>
          <p:nvPr/>
        </p:nvCxnSpPr>
        <p:spPr bwMode="auto">
          <a:xfrm>
            <a:off x="2870992" y="4578591"/>
            <a:ext cx="42648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7"/>
          <p:cNvCxnSpPr>
            <a:cxnSpLocks noChangeShapeType="1"/>
            <a:stCxn id="32" idx="2"/>
            <a:endCxn id="55" idx="0"/>
          </p:cNvCxnSpPr>
          <p:nvPr/>
        </p:nvCxnSpPr>
        <p:spPr bwMode="auto">
          <a:xfrm>
            <a:off x="2277268" y="4972333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7"/>
          <p:cNvCxnSpPr>
            <a:cxnSpLocks noChangeShapeType="1"/>
            <a:stCxn id="55" idx="2"/>
            <a:endCxn id="64" idx="0"/>
          </p:cNvCxnSpPr>
          <p:nvPr/>
        </p:nvCxnSpPr>
        <p:spPr bwMode="auto">
          <a:xfrm flipH="1">
            <a:off x="2277267" y="5414806"/>
            <a:ext cx="1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7"/>
          <p:cNvCxnSpPr>
            <a:cxnSpLocks noChangeShapeType="1"/>
            <a:stCxn id="64" idx="2"/>
            <a:endCxn id="65" idx="0"/>
          </p:cNvCxnSpPr>
          <p:nvPr/>
        </p:nvCxnSpPr>
        <p:spPr bwMode="auto">
          <a:xfrm>
            <a:off x="2277267" y="5857279"/>
            <a:ext cx="0" cy="1654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/>
          <p:cNvSpPr/>
          <p:nvPr/>
        </p:nvSpPr>
        <p:spPr>
          <a:xfrm>
            <a:off x="1890731" y="4908073"/>
            <a:ext cx="2388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17784" y="4320783"/>
            <a:ext cx="16991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1651791" y="2045624"/>
            <a:ext cx="12509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 cook pizzas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1644648" y="2486978"/>
            <a:ext cx="12652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load food and supplies on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273972" y="2486978"/>
            <a:ext cx="8945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maintain mobile oven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1724023" y="3115236"/>
            <a:ext cx="110648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drive to venue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1857373" y="5137807"/>
            <a:ext cx="83978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park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56" name="Straight Arrow Connector 7"/>
          <p:cNvCxnSpPr>
            <a:cxnSpLocks noChangeShapeType="1"/>
            <a:endCxn id="48" idx="0"/>
          </p:cNvCxnSpPr>
          <p:nvPr/>
        </p:nvCxnSpPr>
        <p:spPr bwMode="auto">
          <a:xfrm>
            <a:off x="2277267" y="1880150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7"/>
          <p:cNvCxnSpPr>
            <a:cxnSpLocks noChangeShapeType="1"/>
            <a:stCxn id="48" idx="2"/>
            <a:endCxn id="50" idx="0"/>
          </p:cNvCxnSpPr>
          <p:nvPr/>
        </p:nvCxnSpPr>
        <p:spPr bwMode="auto">
          <a:xfrm>
            <a:off x="2277267" y="2322623"/>
            <a:ext cx="1" cy="16435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7"/>
          <p:cNvCxnSpPr>
            <a:cxnSpLocks noChangeShapeType="1"/>
            <a:stCxn id="50" idx="2"/>
            <a:endCxn id="53" idx="0"/>
          </p:cNvCxnSpPr>
          <p:nvPr/>
        </p:nvCxnSpPr>
        <p:spPr bwMode="auto">
          <a:xfrm flipH="1">
            <a:off x="2277267" y="2948643"/>
            <a:ext cx="1" cy="1665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7"/>
          <p:cNvCxnSpPr>
            <a:cxnSpLocks noChangeShapeType="1"/>
            <a:stCxn id="53" idx="2"/>
            <a:endCxn id="70" idx="0"/>
          </p:cNvCxnSpPr>
          <p:nvPr/>
        </p:nvCxnSpPr>
        <p:spPr bwMode="auto">
          <a:xfrm>
            <a:off x="2277267" y="3392235"/>
            <a:ext cx="0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3297476" y="4440091"/>
            <a:ext cx="25146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discuss alternative parking locations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1703889" y="5580280"/>
            <a:ext cx="1146756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unload trailer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5" name="Flowchart: Connector 64"/>
          <p:cNvSpPr/>
          <p:nvPr/>
        </p:nvSpPr>
        <p:spPr>
          <a:xfrm>
            <a:off x="2099968" y="6022751"/>
            <a:ext cx="354598" cy="389513"/>
          </a:xfrm>
          <a:prstGeom prst="flowChartConnec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67" name="Straight Arrow Connector 7"/>
          <p:cNvCxnSpPr>
            <a:cxnSpLocks noChangeShapeType="1"/>
            <a:stCxn id="63" idx="2"/>
            <a:endCxn id="55" idx="3"/>
          </p:cNvCxnSpPr>
          <p:nvPr/>
        </p:nvCxnSpPr>
        <p:spPr bwMode="auto">
          <a:xfrm rot="5400000">
            <a:off x="3346361" y="4067891"/>
            <a:ext cx="559217" cy="1857614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7"/>
          <p:cNvCxnSpPr>
            <a:cxnSpLocks noChangeShapeType="1"/>
            <a:stCxn id="52" idx="3"/>
            <a:endCxn id="50" idx="1"/>
          </p:cNvCxnSpPr>
          <p:nvPr/>
        </p:nvCxnSpPr>
        <p:spPr bwMode="auto">
          <a:xfrm>
            <a:off x="1168531" y="2717811"/>
            <a:ext cx="47611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1724023" y="3557709"/>
            <a:ext cx="11064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determine parking plan</a:t>
            </a:r>
            <a:endParaRPr lang="en-US" sz="12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71" name="Straight Arrow Connector 7"/>
          <p:cNvCxnSpPr>
            <a:cxnSpLocks noChangeShapeType="1"/>
            <a:stCxn id="70" idx="2"/>
            <a:endCxn id="32" idx="0"/>
          </p:cNvCxnSpPr>
          <p:nvPr/>
        </p:nvCxnSpPr>
        <p:spPr bwMode="auto">
          <a:xfrm>
            <a:off x="2277267" y="4019374"/>
            <a:ext cx="1" cy="1654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444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6563 0.000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3 0.0007 L 0.25937 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0.00093 L 0.50104 0.00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 MISSION: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Your MISSION: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system entities and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key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Assess value propositions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Generate </a:t>
            </a:r>
            <a:r>
              <a:rPr lang="en-US" b="1" dirty="0" smtClean="0">
                <a:solidFill>
                  <a:srgbClr val="00B050"/>
                </a:solidFill>
              </a:rPr>
              <a:t>strategic improvement alternatives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27660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economies of scale?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customization?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efficiency?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scalability?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consistency?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quality?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Improved </a:t>
            </a:r>
            <a:r>
              <a:rPr lang="en-US" sz="2800" dirty="0">
                <a:solidFill>
                  <a:srgbClr val="7030A0"/>
                </a:solidFill>
              </a:rPr>
              <a:t>value?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5770731" y="3589266"/>
            <a:ext cx="2971800" cy="12254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828"/>
              </a:avLst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36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Explain and</a:t>
            </a:r>
          </a:p>
          <a:p>
            <a:pPr algn="ctr">
              <a:lnSpc>
                <a:spcPct val="80000"/>
              </a:lnSpc>
            </a:pPr>
            <a:r>
              <a:rPr lang="en-US" sz="36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justify.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5410200" y="4724400"/>
            <a:ext cx="3487189" cy="92624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513"/>
              </a:avLst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36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Keep it simple.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1858" y="5638800"/>
            <a:ext cx="3534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Summary sheet at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http://services.byu.edu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0362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of basic PCN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Identify system entities and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 key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value propositions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strategic improvement alternatives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4" descr="http://www.malawispizza.com/images/malawi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4267200"/>
            <a:ext cx="1990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Identify entities and roles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65086"/>
              </p:ext>
            </p:extLst>
          </p:nvPr>
        </p:nvGraphicFramePr>
        <p:xfrm>
          <a:off x="2362200" y="1219200"/>
          <a:ext cx="464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0" y="2362200"/>
            <a:ext cx="838200" cy="83820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4491089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17026" y="2362200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34000" y="4466151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Picture 4" descr="http://www.malawispizza.com/images/malawis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3158674"/>
            <a:ext cx="1990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2085E3-CC25-4ABF-BACD-89DA613F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82085E3-CC25-4ABF-BACD-89DA613F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82085E3-CC25-4ABF-BACD-89DA613F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82085E3-CC25-4ABF-BACD-89DA613FD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9DFBA-6E21-47FD-9337-09FDA791D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C19DFBA-6E21-47FD-9337-09FDA791D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C19DFBA-6E21-47FD-9337-09FDA791D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C19DFBA-6E21-47FD-9337-09FDA791D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FCE41C-D602-4AC8-96D2-23ECFEB65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9FCE41C-D602-4AC8-96D2-23ECFEB65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9FCE41C-D602-4AC8-96D2-23ECFEB65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9FCE41C-D602-4AC8-96D2-23ECFEB65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DE06FC-D7BC-41F0-91FE-EDEDE0698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8DE06FC-D7BC-41F0-91FE-EDEDE0698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8DE06FC-D7BC-41F0-91FE-EDEDE0698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8DE06FC-D7BC-41F0-91FE-EDEDE0698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557DC6-92A7-450A-AFDB-515E561CA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B557DC6-92A7-450A-AFDB-515E561CA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B557DC6-92A7-450A-AFDB-515E561CA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2B557DC6-92A7-450A-AFDB-515E561CA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35E418-AEC5-40FD-9FFE-CE9033B57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435E418-AEC5-40FD-9FFE-CE9033B57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435E418-AEC5-40FD-9FFE-CE9033B57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435E418-AEC5-40FD-9FFE-CE9033B57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22CBCA-6CA4-465C-A165-994E3B54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8F22CBCA-6CA4-465C-A165-994E3B54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8F22CBCA-6CA4-465C-A165-994E3B540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8F22CBCA-6CA4-465C-A165-994E3B540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061B9-BFA9-4C22-9CB6-E67850EF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DEB061B9-BFA9-4C22-9CB6-E67850EF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DEB061B9-BFA9-4C22-9CB6-E67850EF9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DEB061B9-BFA9-4C22-9CB6-E67850EF9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09582F-7382-428E-88E8-643CB492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2509582F-7382-428E-88E8-643CB492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2509582F-7382-428E-88E8-643CB492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2509582F-7382-428E-88E8-643CB492F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of basic PCN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system entities and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Document key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value propositions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Generate </a:t>
            </a:r>
            <a:r>
              <a:rPr lang="en-US" dirty="0" smtClean="0"/>
              <a:t>strategic improvement alternatives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707" y="3688140"/>
            <a:ext cx="76129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PCN Diagram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a PCN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Entity</a:t>
            </a:r>
          </a:p>
          <a:p>
            <a:r>
              <a:rPr lang="en-US" dirty="0" smtClean="0"/>
              <a:t>Process Domain</a:t>
            </a:r>
          </a:p>
          <a:p>
            <a:r>
              <a:rPr lang="en-US" dirty="0" smtClean="0"/>
              <a:t>Process Regions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Entity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Entity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578413"/>
              </p:ext>
            </p:extLst>
          </p:nvPr>
        </p:nvGraphicFramePr>
        <p:xfrm>
          <a:off x="2362200" y="1219200"/>
          <a:ext cx="464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 introduction to PCN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0" y="2362200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4491089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17026" y="2362200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34000" y="4466151"/>
            <a:ext cx="838200" cy="838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Donut 2"/>
          <p:cNvSpPr/>
          <p:nvPr/>
        </p:nvSpPr>
        <p:spPr>
          <a:xfrm>
            <a:off x="5486400" y="2971800"/>
            <a:ext cx="1752600" cy="1828800"/>
          </a:xfrm>
          <a:prstGeom prst="donut">
            <a:avLst>
              <a:gd name="adj" fmla="val 259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pson-2013-Mar-wPCN-book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Sampson-2013-Mar-wPCN-book</Template>
  <TotalTime>639</TotalTime>
  <Words>1438</Words>
  <Application>Microsoft Office PowerPoint</Application>
  <PresentationFormat>On-screen Show (4:3)</PresentationFormat>
  <Paragraphs>617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 Unicode MS</vt:lpstr>
      <vt:lpstr>ＭＳ Ｐゴシック</vt:lpstr>
      <vt:lpstr>Arial</vt:lpstr>
      <vt:lpstr>Arial Black</vt:lpstr>
      <vt:lpstr>Calibri</vt:lpstr>
      <vt:lpstr>Comic Sans MS</vt:lpstr>
      <vt:lpstr>Courier New</vt:lpstr>
      <vt:lpstr>Eras Demi ITC</vt:lpstr>
      <vt:lpstr>Stencil</vt:lpstr>
      <vt:lpstr>Wingdings</vt:lpstr>
      <vt:lpstr>Sampson-2013-Mar-wPCN-book</vt:lpstr>
      <vt:lpstr>A basic introduction to PCN Analysis with the Malawi’s Pizza Catering case</vt:lpstr>
      <vt:lpstr>Your MISSION:</vt:lpstr>
      <vt:lpstr>Steps of basic PCN Analysis</vt:lpstr>
      <vt:lpstr>Steps of basic PCN Analysis</vt:lpstr>
      <vt:lpstr>1. Identify entities and roles</vt:lpstr>
      <vt:lpstr>Steps of basic PCN Analysis</vt:lpstr>
      <vt:lpstr>Elements of a PCN Diagram</vt:lpstr>
      <vt:lpstr>Process Entity</vt:lpstr>
      <vt:lpstr>Process Entity</vt:lpstr>
      <vt:lpstr>Process Entity</vt:lpstr>
      <vt:lpstr>Process Domain</vt:lpstr>
      <vt:lpstr>Process</vt:lpstr>
      <vt:lpstr>Process</vt:lpstr>
      <vt:lpstr>Three regions of a Process Domain</vt:lpstr>
      <vt:lpstr>Three regions of a Process Domain</vt:lpstr>
      <vt:lpstr>Three regions of a Process Domain</vt:lpstr>
      <vt:lpstr>PCN Diagram</vt:lpstr>
      <vt:lpstr>Case: Malawi’s Pizza Catering</vt:lpstr>
      <vt:lpstr>Pizza catering planning process</vt:lpstr>
      <vt:lpstr>Pizza catering planning process</vt:lpstr>
      <vt:lpstr>Food preparation and delivery process</vt:lpstr>
      <vt:lpstr>Food preparation and delivery process</vt:lpstr>
      <vt:lpstr>Cleanup and payment  process</vt:lpstr>
      <vt:lpstr>Steps of basic PCN Analysis</vt:lpstr>
      <vt:lpstr>Pizza catering planning process</vt:lpstr>
      <vt:lpstr>Food preparation and delivery process</vt:lpstr>
      <vt:lpstr>Food preparation and delivery process</vt:lpstr>
      <vt:lpstr>Cleanup and payment  process</vt:lpstr>
      <vt:lpstr>Steps of basic PCN Analysis</vt:lpstr>
      <vt:lpstr>Food preparation and delivery process</vt:lpstr>
      <vt:lpstr>Your MISSION:</vt:lpstr>
      <vt:lpstr>Your MISSION:</vt:lpstr>
    </vt:vector>
  </TitlesOfParts>
  <Company>BYU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PCN Analysis and Malawi Pizza Catering</dc:title>
  <dc:creator>Dr. Scott E. Sampson</dc:creator>
  <cp:lastModifiedBy>Scott Sampson</cp:lastModifiedBy>
  <cp:revision>74</cp:revision>
  <dcterms:created xsi:type="dcterms:W3CDTF">2013-04-12T22:50:39Z</dcterms:created>
  <dcterms:modified xsi:type="dcterms:W3CDTF">2014-11-24T02:24:26Z</dcterms:modified>
</cp:coreProperties>
</file>